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1A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12192" y="2158582"/>
            <a:ext cx="6074393" cy="596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2455" y="2129730"/>
            <a:ext cx="15483089" cy="425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1">
                <a:solidFill>
                  <a:srgbClr val="FDF9D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67375" y="6436363"/>
            <a:ext cx="12953249" cy="1381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00" b="0" i="0">
                <a:solidFill>
                  <a:srgbClr val="FDF9D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1">
                <a:solidFill>
                  <a:srgbClr val="2421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421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1">
                <a:solidFill>
                  <a:srgbClr val="2421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1">
                <a:solidFill>
                  <a:srgbClr val="2421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1A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2889" y="326342"/>
            <a:ext cx="15542220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1" i="1">
                <a:solidFill>
                  <a:srgbClr val="2421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7753" y="3255726"/>
            <a:ext cx="14921230" cy="426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421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4047597"/>
            <a:ext cx="7038975" cy="4714875"/>
            <a:chOff x="1028700" y="4047597"/>
            <a:chExt cx="7038975" cy="4714875"/>
          </a:xfrm>
        </p:grpSpPr>
        <p:sp>
          <p:nvSpPr>
            <p:cNvPr id="4" name="object 4"/>
            <p:cNvSpPr/>
            <p:nvPr/>
          </p:nvSpPr>
          <p:spPr>
            <a:xfrm>
              <a:off x="1028700" y="4048556"/>
              <a:ext cx="7038975" cy="4533265"/>
            </a:xfrm>
            <a:custGeom>
              <a:avLst/>
              <a:gdLst/>
              <a:ahLst/>
              <a:cxnLst/>
              <a:rect l="l" t="t" r="r" b="b"/>
              <a:pathLst>
                <a:path w="7038975" h="4533265">
                  <a:moveTo>
                    <a:pt x="7038939" y="4532727"/>
                  </a:moveTo>
                  <a:lnTo>
                    <a:pt x="0" y="4532727"/>
                  </a:lnTo>
                  <a:lnTo>
                    <a:pt x="905436" y="3126860"/>
                  </a:lnTo>
                  <a:lnTo>
                    <a:pt x="905436" y="0"/>
                  </a:lnTo>
                  <a:lnTo>
                    <a:pt x="6152346" y="0"/>
                  </a:lnTo>
                  <a:lnTo>
                    <a:pt x="6152346" y="3126860"/>
                  </a:lnTo>
                  <a:lnTo>
                    <a:pt x="7038939" y="4532727"/>
                  </a:lnTo>
                  <a:close/>
                </a:path>
              </a:pathLst>
            </a:custGeom>
            <a:solidFill>
              <a:srgbClr val="FDF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9420" y="4047597"/>
              <a:ext cx="6885359" cy="45346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5066" y="4260851"/>
              <a:ext cx="5245735" cy="2936240"/>
            </a:xfrm>
            <a:custGeom>
              <a:avLst/>
              <a:gdLst/>
              <a:ahLst/>
              <a:cxnLst/>
              <a:rect l="l" t="t" r="r" b="b"/>
              <a:pathLst>
                <a:path w="5245734" h="2936240">
                  <a:moveTo>
                    <a:pt x="4732384" y="2936063"/>
                  </a:moveTo>
                  <a:lnTo>
                    <a:pt x="22624" y="2896652"/>
                  </a:lnTo>
                  <a:lnTo>
                    <a:pt x="5648" y="2889424"/>
                  </a:lnTo>
                  <a:lnTo>
                    <a:pt x="117" y="2873881"/>
                  </a:lnTo>
                  <a:lnTo>
                    <a:pt x="0" y="2873497"/>
                  </a:lnTo>
                  <a:lnTo>
                    <a:pt x="5648" y="2857624"/>
                  </a:lnTo>
                  <a:lnTo>
                    <a:pt x="22624" y="2850397"/>
                  </a:lnTo>
                  <a:lnTo>
                    <a:pt x="4424509" y="2882679"/>
                  </a:lnTo>
                  <a:lnTo>
                    <a:pt x="4881117" y="2893929"/>
                  </a:lnTo>
                  <a:lnTo>
                    <a:pt x="5235601" y="2908888"/>
                  </a:lnTo>
                  <a:lnTo>
                    <a:pt x="5243019" y="2911852"/>
                  </a:lnTo>
                  <a:lnTo>
                    <a:pt x="5245395" y="2918443"/>
                  </a:lnTo>
                  <a:lnTo>
                    <a:pt x="5242645" y="2925215"/>
                  </a:lnTo>
                  <a:lnTo>
                    <a:pt x="5234681" y="2928717"/>
                  </a:lnTo>
                  <a:lnTo>
                    <a:pt x="4983666" y="2934397"/>
                  </a:lnTo>
                  <a:lnTo>
                    <a:pt x="4732384" y="2936063"/>
                  </a:lnTo>
                  <a:close/>
                </a:path>
                <a:path w="5245734" h="2936240">
                  <a:moveTo>
                    <a:pt x="5088645" y="2738131"/>
                  </a:moveTo>
                  <a:lnTo>
                    <a:pt x="155447" y="2738131"/>
                  </a:lnTo>
                  <a:lnTo>
                    <a:pt x="155447" y="0"/>
                  </a:lnTo>
                  <a:lnTo>
                    <a:pt x="5087688" y="0"/>
                  </a:lnTo>
                  <a:lnTo>
                    <a:pt x="5088645" y="2738131"/>
                  </a:lnTo>
                  <a:close/>
                </a:path>
              </a:pathLst>
            </a:custGeom>
            <a:solidFill>
              <a:srgbClr val="E36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700" y="4260851"/>
              <a:ext cx="7038974" cy="45014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248703" y="0"/>
            <a:ext cx="2599699" cy="3206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96445" y="972013"/>
            <a:ext cx="7393305" cy="676910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ts val="10430"/>
              </a:lnSpc>
              <a:spcBef>
                <a:spcPts val="1255"/>
              </a:spcBef>
            </a:pPr>
            <a:r>
              <a:rPr sz="9500" b="1" i="1" spc="-240" dirty="0">
                <a:solidFill>
                  <a:srgbClr val="FDF9DE"/>
                </a:solidFill>
                <a:latin typeface="Arial"/>
                <a:cs typeface="Arial"/>
              </a:rPr>
              <a:t>П</a:t>
            </a:r>
            <a:r>
              <a:rPr sz="9500" b="1" i="1" spc="-459" dirty="0">
                <a:solidFill>
                  <a:srgbClr val="FDF9DE"/>
                </a:solidFill>
                <a:latin typeface="Arial"/>
                <a:cs typeface="Arial"/>
              </a:rPr>
              <a:t>О</a:t>
            </a:r>
            <a:r>
              <a:rPr sz="9500" b="1" i="1" spc="-30" dirty="0">
                <a:solidFill>
                  <a:srgbClr val="FDF9DE"/>
                </a:solidFill>
                <a:latin typeface="Arial"/>
                <a:cs typeface="Arial"/>
              </a:rPr>
              <a:t>ДД</a:t>
            </a:r>
            <a:r>
              <a:rPr sz="9500" b="1" i="1" spc="-1195" dirty="0">
                <a:solidFill>
                  <a:srgbClr val="FDF9DE"/>
                </a:solidFill>
                <a:latin typeface="Arial"/>
                <a:cs typeface="Arial"/>
              </a:rPr>
              <a:t>Е</a:t>
            </a:r>
            <a:r>
              <a:rPr sz="9500" b="1" i="1" spc="-550" dirty="0">
                <a:solidFill>
                  <a:srgbClr val="FDF9DE"/>
                </a:solidFill>
                <a:latin typeface="Arial"/>
                <a:cs typeface="Arial"/>
              </a:rPr>
              <a:t>Р</a:t>
            </a:r>
            <a:r>
              <a:rPr sz="9500" b="1" i="1" spc="-580" dirty="0">
                <a:solidFill>
                  <a:srgbClr val="FDF9DE"/>
                </a:solidFill>
                <a:latin typeface="Arial"/>
                <a:cs typeface="Arial"/>
              </a:rPr>
              <a:t>Ж</a:t>
            </a:r>
            <a:r>
              <a:rPr sz="9500" b="1" i="1" spc="-195" dirty="0">
                <a:solidFill>
                  <a:srgbClr val="FDF9DE"/>
                </a:solidFill>
                <a:latin typeface="Arial"/>
                <a:cs typeface="Arial"/>
              </a:rPr>
              <a:t>К</a:t>
            </a:r>
            <a:r>
              <a:rPr sz="9500" b="1" i="1" spc="-620" dirty="0">
                <a:solidFill>
                  <a:srgbClr val="FDF9DE"/>
                </a:solidFill>
                <a:latin typeface="Arial"/>
                <a:cs typeface="Arial"/>
              </a:rPr>
              <a:t>А </a:t>
            </a:r>
            <a:r>
              <a:rPr sz="9500" b="1" i="1" spc="-345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9500" b="1" i="1" spc="-305" dirty="0">
                <a:solidFill>
                  <a:srgbClr val="FDF9DE"/>
                </a:solidFill>
                <a:latin typeface="Arial"/>
                <a:cs typeface="Arial"/>
              </a:rPr>
              <a:t>МОЛОДЫХ  </a:t>
            </a:r>
            <a:r>
              <a:rPr sz="9500" b="1" i="1" spc="-975" dirty="0">
                <a:solidFill>
                  <a:srgbClr val="FDF9DE"/>
                </a:solidFill>
                <a:latin typeface="Arial"/>
                <a:cs typeface="Arial"/>
              </a:rPr>
              <a:t>В </a:t>
            </a:r>
            <a:r>
              <a:rPr sz="9500" b="1" i="1" spc="-730" dirty="0">
                <a:solidFill>
                  <a:srgbClr val="FDF9DE"/>
                </a:solidFill>
                <a:latin typeface="Arial"/>
                <a:cs typeface="Arial"/>
              </a:rPr>
              <a:t>СФЕРЕ  </a:t>
            </a:r>
            <a:r>
              <a:rPr sz="9500" b="1" i="1" spc="-725" dirty="0">
                <a:solidFill>
                  <a:srgbClr val="FDF9DE"/>
                </a:solidFill>
                <a:latin typeface="Arial"/>
                <a:cs typeface="Arial"/>
              </a:rPr>
              <a:t>СЕЛЬСКОГО  </a:t>
            </a:r>
            <a:r>
              <a:rPr sz="9500" b="1" i="1" spc="-665" dirty="0">
                <a:solidFill>
                  <a:srgbClr val="FDF9DE"/>
                </a:solidFill>
                <a:latin typeface="Arial"/>
                <a:cs typeface="Arial"/>
              </a:rPr>
              <a:t>ХОЗЯЙСТВА</a:t>
            </a:r>
            <a:endParaRPr sz="9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6445" y="8283206"/>
            <a:ext cx="8155940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sz="2800" i="1" spc="-65" dirty="0">
                <a:solidFill>
                  <a:srgbClr val="FDF9DE"/>
                </a:solidFill>
                <a:latin typeface="Arial"/>
                <a:cs typeface="Arial"/>
              </a:rPr>
              <a:t>ИЛИ </a:t>
            </a:r>
            <a:r>
              <a:rPr sz="2800" i="1" spc="-240" dirty="0">
                <a:solidFill>
                  <a:srgbClr val="FDF9DE"/>
                </a:solidFill>
                <a:latin typeface="Arial"/>
                <a:cs typeface="Arial"/>
              </a:rPr>
              <a:t>КРАТКАЯ </a:t>
            </a:r>
            <a:r>
              <a:rPr sz="2800" i="1" spc="-300" dirty="0">
                <a:solidFill>
                  <a:srgbClr val="FDF9DE"/>
                </a:solidFill>
                <a:latin typeface="Arial"/>
                <a:cs typeface="Arial"/>
              </a:rPr>
              <a:t>СХЕМА </a:t>
            </a:r>
            <a:r>
              <a:rPr sz="2800" i="1" spc="-305" dirty="0">
                <a:solidFill>
                  <a:srgbClr val="FDF9DE"/>
                </a:solidFill>
                <a:latin typeface="Arial"/>
                <a:cs typeface="Arial"/>
              </a:rPr>
              <a:t>УСПЕХА </a:t>
            </a:r>
            <a:r>
              <a:rPr sz="2800" i="1" spc="-145" dirty="0">
                <a:solidFill>
                  <a:srgbClr val="FDF9DE"/>
                </a:solidFill>
                <a:latin typeface="Arial"/>
                <a:cs typeface="Arial"/>
              </a:rPr>
              <a:t>МОЛОДОГО  </a:t>
            </a:r>
            <a:r>
              <a:rPr sz="2800" i="1" spc="-225" dirty="0">
                <a:solidFill>
                  <a:srgbClr val="FDF9DE"/>
                </a:solidFill>
                <a:latin typeface="Arial"/>
                <a:cs typeface="Arial"/>
              </a:rPr>
              <a:t>ЧЕЛОВЕКА </a:t>
            </a:r>
            <a:r>
              <a:rPr sz="2800" i="1" spc="-190" dirty="0">
                <a:solidFill>
                  <a:srgbClr val="FDF9DE"/>
                </a:solidFill>
                <a:latin typeface="Arial"/>
                <a:cs typeface="Arial"/>
              </a:rPr>
              <a:t>В </a:t>
            </a:r>
            <a:r>
              <a:rPr sz="2800" i="1" spc="-165" dirty="0">
                <a:solidFill>
                  <a:srgbClr val="FDF9DE"/>
                </a:solidFill>
                <a:latin typeface="Arial"/>
                <a:cs typeface="Arial"/>
              </a:rPr>
              <a:t>АГРОПРОМЫШЛЕННОМ</a:t>
            </a:r>
            <a:r>
              <a:rPr sz="2800" i="1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2800" i="1" spc="-200" dirty="0">
                <a:solidFill>
                  <a:srgbClr val="FDF9DE"/>
                </a:solidFill>
                <a:latin typeface="Arial"/>
                <a:cs typeface="Arial"/>
              </a:rPr>
              <a:t>КОМПЛЕКСЕ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1265" y="744424"/>
            <a:ext cx="819975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solidFill>
                  <a:srgbClr val="535353"/>
                </a:solidFill>
              </a:rPr>
              <a:t>НАШИ</a:t>
            </a:r>
            <a:r>
              <a:rPr spc="80" dirty="0">
                <a:solidFill>
                  <a:srgbClr val="535353"/>
                </a:solidFill>
              </a:rPr>
              <a:t> </a:t>
            </a:r>
            <a:r>
              <a:rPr spc="-450" dirty="0">
                <a:solidFill>
                  <a:srgbClr val="535353"/>
                </a:solidFill>
              </a:rPr>
              <a:t>КОНТАКТЫ</a:t>
            </a:r>
          </a:p>
        </p:txBody>
      </p:sp>
      <p:sp>
        <p:nvSpPr>
          <p:cNvPr id="4" name="object 4"/>
          <p:cNvSpPr/>
          <p:nvPr/>
        </p:nvSpPr>
        <p:spPr>
          <a:xfrm>
            <a:off x="1642102" y="5754445"/>
            <a:ext cx="3428999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8058" y="5684656"/>
            <a:ext cx="3552824" cy="355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04442" y="5754445"/>
            <a:ext cx="3448049" cy="3448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00" y="3086100"/>
            <a:ext cx="4446905" cy="17094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259"/>
              </a:spcBef>
            </a:pPr>
            <a:r>
              <a:rPr sz="2800" b="1" i="1" spc="-180" dirty="0">
                <a:solidFill>
                  <a:srgbClr val="535353"/>
                </a:solidFill>
                <a:latin typeface="Arial"/>
                <a:cs typeface="Arial"/>
              </a:rPr>
              <a:t>САЙТ </a:t>
            </a:r>
            <a:r>
              <a:rPr sz="2800" b="1" i="1" spc="-160" dirty="0">
                <a:solidFill>
                  <a:srgbClr val="535353"/>
                </a:solidFill>
                <a:latin typeface="Arial"/>
                <a:cs typeface="Arial"/>
              </a:rPr>
              <a:t>МИНИСТЕРСТВА  </a:t>
            </a:r>
            <a:r>
              <a:rPr sz="2800" b="1" i="1" spc="-145" dirty="0">
                <a:solidFill>
                  <a:srgbClr val="535353"/>
                </a:solidFill>
                <a:latin typeface="Arial"/>
                <a:cs typeface="Arial"/>
              </a:rPr>
              <a:t>АГРОПРОМЫШЛЕННОГО  </a:t>
            </a:r>
            <a:r>
              <a:rPr sz="2800" b="1" i="1" spc="-125" dirty="0">
                <a:solidFill>
                  <a:srgbClr val="535353"/>
                </a:solidFill>
                <a:latin typeface="Arial"/>
                <a:cs typeface="Arial"/>
              </a:rPr>
              <a:t>КОМПЛЕКСА </a:t>
            </a:r>
            <a:r>
              <a:rPr sz="2800" b="1" i="1" spc="100" dirty="0">
                <a:solidFill>
                  <a:srgbClr val="535353"/>
                </a:solidFill>
                <a:latin typeface="Arial"/>
                <a:cs typeface="Arial"/>
              </a:rPr>
              <a:t>И </a:t>
            </a:r>
            <a:r>
              <a:rPr sz="2800" b="1" i="1" spc="-155" dirty="0">
                <a:solidFill>
                  <a:srgbClr val="535353"/>
                </a:solidFill>
                <a:latin typeface="Arial"/>
                <a:cs typeface="Arial"/>
              </a:rPr>
              <a:t>РАЗВИТИЯ  </a:t>
            </a:r>
            <a:r>
              <a:rPr sz="2800" b="1" i="1" spc="-180" dirty="0">
                <a:solidFill>
                  <a:srgbClr val="535353"/>
                </a:solidFill>
                <a:latin typeface="Arial"/>
                <a:cs typeface="Arial"/>
              </a:rPr>
              <a:t>СЕЛЬСКИХ</a:t>
            </a:r>
            <a:r>
              <a:rPr sz="2800" b="1" i="1" spc="3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800" b="1" i="1" spc="-120" dirty="0">
                <a:solidFill>
                  <a:srgbClr val="535353"/>
                </a:solidFill>
                <a:latin typeface="Arial"/>
                <a:cs typeface="Arial"/>
              </a:rPr>
              <a:t>ТЕРРИТОРИЙ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77800" y="2933700"/>
            <a:ext cx="4876800" cy="218777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ts val="3300"/>
              </a:lnSpc>
              <a:spcBef>
                <a:spcPts val="259"/>
              </a:spcBef>
            </a:pPr>
            <a:r>
              <a:rPr sz="2800" b="1" i="1" spc="-190" dirty="0">
                <a:solidFill>
                  <a:srgbClr val="535353"/>
                </a:solidFill>
                <a:latin typeface="Arial"/>
                <a:cs typeface="Arial"/>
              </a:rPr>
              <a:t>ГРУППА </a:t>
            </a:r>
            <a:r>
              <a:rPr sz="2800" b="1" i="1" spc="-125" dirty="0">
                <a:solidFill>
                  <a:srgbClr val="535353"/>
                </a:solidFill>
                <a:latin typeface="Arial"/>
                <a:cs typeface="Arial"/>
              </a:rPr>
              <a:t>МОЛОДЁЖНОГО  </a:t>
            </a:r>
            <a:r>
              <a:rPr sz="2800" b="1" i="1" spc="-160" dirty="0">
                <a:solidFill>
                  <a:srgbClr val="535353"/>
                </a:solidFill>
                <a:latin typeface="Arial"/>
                <a:cs typeface="Arial"/>
              </a:rPr>
              <a:t>МИНИСТЕРСТВА </a:t>
            </a:r>
            <a:r>
              <a:rPr sz="2800" b="1" i="1" spc="-135" dirty="0">
                <a:solidFill>
                  <a:srgbClr val="535353"/>
                </a:solidFill>
                <a:latin typeface="Arial"/>
                <a:cs typeface="Arial"/>
              </a:rPr>
              <a:t>АПК </a:t>
            </a:r>
            <a:r>
              <a:rPr sz="2800" b="1" i="1" spc="-290" dirty="0">
                <a:solidFill>
                  <a:srgbClr val="535353"/>
                </a:solidFill>
                <a:latin typeface="Arial"/>
                <a:cs typeface="Arial"/>
              </a:rPr>
              <a:t>В  </a:t>
            </a:r>
            <a:r>
              <a:rPr sz="2800" b="1" i="1" spc="-190" dirty="0" smtClean="0">
                <a:solidFill>
                  <a:srgbClr val="535353"/>
                </a:solidFill>
                <a:latin typeface="Arial"/>
                <a:cs typeface="Arial"/>
              </a:rPr>
              <a:t>ВКОНТАКТЕ</a:t>
            </a:r>
            <a:endParaRPr lang="ru-RU" sz="2800" b="1" i="1" spc="-190" dirty="0" smtClean="0">
              <a:solidFill>
                <a:srgbClr val="535353"/>
              </a:solidFill>
              <a:latin typeface="Arial"/>
              <a:cs typeface="Arial"/>
            </a:endParaRPr>
          </a:p>
          <a:p>
            <a:pPr marL="12065" marR="5080" algn="ctr">
              <a:lnSpc>
                <a:spcPts val="3300"/>
              </a:lnSpc>
              <a:spcBef>
                <a:spcPts val="259"/>
              </a:spcBef>
            </a:pPr>
            <a:r>
              <a:rPr lang="ru-RU" sz="3200" b="1" i="1" spc="-190" dirty="0" smtClean="0">
                <a:solidFill>
                  <a:srgbClr val="535353"/>
                </a:solidFill>
                <a:latin typeface="Arial"/>
                <a:cs typeface="Arial"/>
              </a:rPr>
              <a:t>«</a:t>
            </a:r>
            <a:r>
              <a:rPr lang="ru-RU" sz="3200" b="1" i="1" spc="-190" dirty="0" err="1" smtClean="0">
                <a:solidFill>
                  <a:srgbClr val="535353"/>
                </a:solidFill>
                <a:latin typeface="Arial"/>
                <a:cs typeface="Arial"/>
              </a:rPr>
              <a:t>МолМинсельхоз</a:t>
            </a:r>
            <a:r>
              <a:rPr lang="ru-RU" sz="3200" b="1" i="1" spc="-190" dirty="0" smtClean="0">
                <a:solidFill>
                  <a:srgbClr val="535353"/>
                </a:solidFill>
                <a:latin typeface="Arial"/>
                <a:cs typeface="Arial"/>
              </a:rPr>
              <a:t> Ульяновской области»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9400" y="2476500"/>
            <a:ext cx="4994275" cy="3000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8425" algn="ctr">
              <a:lnSpc>
                <a:spcPts val="3329"/>
              </a:lnSpc>
              <a:spcBef>
                <a:spcPts val="100"/>
              </a:spcBef>
            </a:pPr>
            <a:r>
              <a:rPr sz="2800" b="1" i="1" spc="-150" dirty="0">
                <a:solidFill>
                  <a:srgbClr val="535353"/>
                </a:solidFill>
                <a:latin typeface="Arial"/>
                <a:cs typeface="Arial"/>
              </a:rPr>
              <a:t>ТЕЛЕФОН</a:t>
            </a:r>
            <a:r>
              <a:rPr sz="2800" b="1" i="1" spc="5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535353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ts val="3329"/>
              </a:lnSpc>
            </a:pPr>
            <a:r>
              <a:rPr sz="2800" spc="254" dirty="0">
                <a:solidFill>
                  <a:srgbClr val="535353"/>
                </a:solidFill>
                <a:latin typeface="Arial"/>
                <a:cs typeface="Arial"/>
              </a:rPr>
              <a:t>8 </a:t>
            </a:r>
            <a:r>
              <a:rPr sz="2800" spc="245" dirty="0">
                <a:solidFill>
                  <a:srgbClr val="535353"/>
                </a:solidFill>
                <a:latin typeface="Arial"/>
                <a:cs typeface="Arial"/>
              </a:rPr>
              <a:t>(8422)</a:t>
            </a:r>
            <a:r>
              <a:rPr sz="2800" spc="-150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800" spc="300" dirty="0">
                <a:solidFill>
                  <a:srgbClr val="535353"/>
                </a:solidFill>
                <a:latin typeface="Arial"/>
                <a:cs typeface="Arial"/>
              </a:rPr>
              <a:t>73-58-35</a:t>
            </a:r>
            <a:endParaRPr sz="2800" dirty="0">
              <a:latin typeface="Arial"/>
              <a:cs typeface="Arial"/>
            </a:endParaRPr>
          </a:p>
          <a:p>
            <a:pPr marL="12065" marR="5080" algn="ctr">
              <a:lnSpc>
                <a:spcPts val="3300"/>
              </a:lnSpc>
              <a:spcBef>
                <a:spcPts val="3400"/>
              </a:spcBef>
            </a:pPr>
            <a:r>
              <a:rPr sz="2800" b="1" i="1" spc="-160" dirty="0">
                <a:solidFill>
                  <a:srgbClr val="535353"/>
                </a:solidFill>
                <a:latin typeface="Arial"/>
                <a:cs typeface="Arial"/>
              </a:rPr>
              <a:t>ИНСТАГРАМ </a:t>
            </a:r>
            <a:r>
              <a:rPr sz="2800" b="1" i="1" spc="-125" dirty="0">
                <a:solidFill>
                  <a:srgbClr val="535353"/>
                </a:solidFill>
                <a:latin typeface="Arial"/>
                <a:cs typeface="Arial"/>
              </a:rPr>
              <a:t>МОЛОДЁЖНОГО  </a:t>
            </a:r>
            <a:r>
              <a:rPr sz="2800" b="1" i="1" spc="-160" dirty="0">
                <a:solidFill>
                  <a:srgbClr val="535353"/>
                </a:solidFill>
                <a:latin typeface="Arial"/>
                <a:cs typeface="Arial"/>
              </a:rPr>
              <a:t>МИНИСТЕРСТВА</a:t>
            </a:r>
            <a:r>
              <a:rPr sz="2800" b="1" i="1" spc="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2800" b="1" i="1" spc="-135" dirty="0" smtClean="0">
                <a:solidFill>
                  <a:srgbClr val="535353"/>
                </a:solidFill>
                <a:latin typeface="Arial"/>
                <a:cs typeface="Arial"/>
              </a:rPr>
              <a:t>АПК</a:t>
            </a:r>
            <a:endParaRPr lang="en-US" sz="2800" b="1" i="1" spc="-135" dirty="0">
              <a:solidFill>
                <a:srgbClr val="535353"/>
              </a:solidFill>
              <a:latin typeface="Arial"/>
              <a:cs typeface="Arial"/>
            </a:endParaRPr>
          </a:p>
          <a:p>
            <a:pPr marL="12065" marR="5080" algn="ctr">
              <a:lnSpc>
                <a:spcPts val="3300"/>
              </a:lnSpc>
              <a:spcBef>
                <a:spcPts val="3400"/>
              </a:spcBef>
            </a:pPr>
            <a:r>
              <a:rPr lang="en-US" sz="3600" b="1" i="1" spc="-135" dirty="0" smtClean="0">
                <a:solidFill>
                  <a:srgbClr val="535353"/>
                </a:solidFill>
                <a:latin typeface="Arial"/>
                <a:cs typeface="Arial"/>
              </a:rPr>
              <a:t>@</a:t>
            </a:r>
            <a:r>
              <a:rPr lang="en-US" sz="3600" b="1" i="1" spc="-135" dirty="0" smtClean="0">
                <a:solidFill>
                  <a:srgbClr val="535353"/>
                </a:solidFill>
                <a:latin typeface="Arial"/>
                <a:cs typeface="Arial"/>
              </a:rPr>
              <a:t>molapk73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B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70542" y="172714"/>
            <a:ext cx="6949894" cy="220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2910" y="3297169"/>
            <a:ext cx="11928475" cy="2241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250" spc="-575" dirty="0"/>
              <a:t>АГРАРНАЯ </a:t>
            </a:r>
            <a:r>
              <a:rPr sz="7250" spc="-320" dirty="0"/>
              <a:t>СТИПЕНДИЯ</a:t>
            </a:r>
            <a:r>
              <a:rPr sz="7250" spc="-580" dirty="0"/>
              <a:t> </a:t>
            </a:r>
            <a:r>
              <a:rPr sz="7250" spc="-170" dirty="0"/>
              <a:t>ДО</a:t>
            </a:r>
            <a:endParaRPr sz="7250"/>
          </a:p>
          <a:p>
            <a:pPr marL="830580" algn="ctr">
              <a:lnSpc>
                <a:spcPct val="100000"/>
              </a:lnSpc>
              <a:spcBef>
                <a:spcPts val="20"/>
              </a:spcBef>
            </a:pPr>
            <a:r>
              <a:rPr sz="7250" b="0" i="0" spc="35" dirty="0">
                <a:latin typeface="Arial"/>
                <a:cs typeface="Arial"/>
              </a:rPr>
              <a:t>7 </a:t>
            </a:r>
            <a:r>
              <a:rPr sz="7250" b="0" i="0" spc="705" dirty="0">
                <a:latin typeface="Arial"/>
                <a:cs typeface="Arial"/>
              </a:rPr>
              <a:t>000</a:t>
            </a:r>
            <a:r>
              <a:rPr sz="7250" b="0" i="0" spc="280" dirty="0">
                <a:latin typeface="Arial"/>
                <a:cs typeface="Arial"/>
              </a:rPr>
              <a:t> </a:t>
            </a:r>
            <a:r>
              <a:rPr sz="7250" spc="-395" dirty="0"/>
              <a:t>РУБЛЕЙ</a:t>
            </a:r>
            <a:endParaRPr sz="7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3127" y="6193741"/>
            <a:ext cx="12821920" cy="3588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5100" i="1" spc="-475" dirty="0">
                <a:solidFill>
                  <a:srgbClr val="242153"/>
                </a:solidFill>
                <a:latin typeface="Arial"/>
                <a:cs typeface="Arial"/>
              </a:rPr>
              <a:t>ЦЕЛЕВОЕ </a:t>
            </a:r>
            <a:r>
              <a:rPr sz="5100" i="1" spc="-365" dirty="0">
                <a:solidFill>
                  <a:srgbClr val="242153"/>
                </a:solidFill>
                <a:latin typeface="Arial"/>
                <a:cs typeface="Arial"/>
              </a:rPr>
              <a:t>ОБУЧЕНИЕ </a:t>
            </a:r>
            <a:r>
              <a:rPr sz="5100" i="1" spc="-240" dirty="0">
                <a:solidFill>
                  <a:srgbClr val="242153"/>
                </a:solidFill>
                <a:latin typeface="Arial"/>
                <a:cs typeface="Arial"/>
              </a:rPr>
              <a:t>ПО </a:t>
            </a:r>
            <a:r>
              <a:rPr sz="5100" i="1" spc="-325" dirty="0">
                <a:solidFill>
                  <a:srgbClr val="242153"/>
                </a:solidFill>
                <a:latin typeface="Arial"/>
                <a:cs typeface="Arial"/>
              </a:rPr>
              <a:t>НАПРАВЛЕНИЯМ</a:t>
            </a:r>
            <a:r>
              <a:rPr sz="5100" i="1" spc="-505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5100" spc="160" dirty="0">
                <a:solidFill>
                  <a:srgbClr val="242153"/>
                </a:solidFill>
                <a:latin typeface="Arial"/>
                <a:cs typeface="Arial"/>
              </a:rPr>
              <a:t>:</a:t>
            </a:r>
            <a:endParaRPr sz="5100">
              <a:latin typeface="Arial"/>
              <a:cs typeface="Arial"/>
            </a:endParaRPr>
          </a:p>
          <a:p>
            <a:pPr marL="3983990" marR="3976370" algn="ctr">
              <a:lnSpc>
                <a:spcPct val="107100"/>
              </a:lnSpc>
              <a:spcBef>
                <a:spcPts val="3579"/>
              </a:spcBef>
            </a:pPr>
            <a:r>
              <a:rPr sz="4750" i="1" spc="-290" dirty="0">
                <a:solidFill>
                  <a:srgbClr val="242153"/>
                </a:solidFill>
                <a:latin typeface="Arial"/>
                <a:cs typeface="Arial"/>
              </a:rPr>
              <a:t>АГРОНОМИЯ  </a:t>
            </a:r>
            <a:r>
              <a:rPr sz="4750" i="1" spc="-405" dirty="0">
                <a:solidFill>
                  <a:srgbClr val="242153"/>
                </a:solidFill>
                <a:latin typeface="Arial"/>
                <a:cs typeface="Arial"/>
              </a:rPr>
              <a:t>ЗООТЕХНИЯ  </a:t>
            </a:r>
            <a:r>
              <a:rPr sz="4750" i="1" spc="-505" dirty="0">
                <a:solidFill>
                  <a:srgbClr val="242153"/>
                </a:solidFill>
                <a:latin typeface="Arial"/>
                <a:cs typeface="Arial"/>
              </a:rPr>
              <a:t>А</a:t>
            </a:r>
            <a:r>
              <a:rPr sz="4750" i="1" spc="-320" dirty="0">
                <a:solidFill>
                  <a:srgbClr val="242153"/>
                </a:solidFill>
                <a:latin typeface="Arial"/>
                <a:cs typeface="Arial"/>
              </a:rPr>
              <a:t>Г</a:t>
            </a:r>
            <a:r>
              <a:rPr sz="4750" i="1" spc="-480" dirty="0">
                <a:solidFill>
                  <a:srgbClr val="242153"/>
                </a:solidFill>
                <a:latin typeface="Arial"/>
                <a:cs typeface="Arial"/>
              </a:rPr>
              <a:t>Р</a:t>
            </a:r>
            <a:r>
              <a:rPr sz="4750" i="1" spc="-275" dirty="0">
                <a:solidFill>
                  <a:srgbClr val="242153"/>
                </a:solidFill>
                <a:latin typeface="Arial"/>
                <a:cs typeface="Arial"/>
              </a:rPr>
              <a:t>О</a:t>
            </a:r>
            <a:r>
              <a:rPr sz="4750" i="1" spc="-70" dirty="0">
                <a:solidFill>
                  <a:srgbClr val="242153"/>
                </a:solidFill>
                <a:latin typeface="Arial"/>
                <a:cs typeface="Arial"/>
              </a:rPr>
              <a:t>И</a:t>
            </a:r>
            <a:r>
              <a:rPr sz="4750" i="1" spc="-210" dirty="0">
                <a:solidFill>
                  <a:srgbClr val="242153"/>
                </a:solidFill>
                <a:latin typeface="Arial"/>
                <a:cs typeface="Arial"/>
              </a:rPr>
              <a:t>Н</a:t>
            </a:r>
            <a:r>
              <a:rPr sz="4750" i="1" spc="-640" dirty="0">
                <a:solidFill>
                  <a:srgbClr val="242153"/>
                </a:solidFill>
                <a:latin typeface="Arial"/>
                <a:cs typeface="Arial"/>
              </a:rPr>
              <a:t>Ж</a:t>
            </a:r>
            <a:r>
              <a:rPr sz="4750" i="1" spc="-735" dirty="0">
                <a:solidFill>
                  <a:srgbClr val="242153"/>
                </a:solidFill>
                <a:latin typeface="Arial"/>
                <a:cs typeface="Arial"/>
              </a:rPr>
              <a:t>Е</a:t>
            </a:r>
            <a:r>
              <a:rPr sz="4750" i="1" spc="-210" dirty="0">
                <a:solidFill>
                  <a:srgbClr val="242153"/>
                </a:solidFill>
                <a:latin typeface="Arial"/>
                <a:cs typeface="Arial"/>
              </a:rPr>
              <a:t>Н</a:t>
            </a:r>
            <a:r>
              <a:rPr sz="4750" i="1" spc="-735" dirty="0">
                <a:solidFill>
                  <a:srgbClr val="242153"/>
                </a:solidFill>
                <a:latin typeface="Arial"/>
                <a:cs typeface="Arial"/>
              </a:rPr>
              <a:t>Е</a:t>
            </a:r>
            <a:r>
              <a:rPr sz="4750" i="1" spc="-480" dirty="0">
                <a:solidFill>
                  <a:srgbClr val="242153"/>
                </a:solidFill>
                <a:latin typeface="Arial"/>
                <a:cs typeface="Arial"/>
              </a:rPr>
              <a:t>Р</a:t>
            </a:r>
            <a:r>
              <a:rPr sz="4750" i="1" spc="-70" dirty="0">
                <a:solidFill>
                  <a:srgbClr val="242153"/>
                </a:solidFill>
                <a:latin typeface="Arial"/>
                <a:cs typeface="Arial"/>
              </a:rPr>
              <a:t>И</a:t>
            </a:r>
            <a:r>
              <a:rPr sz="4750" i="1" spc="-509" dirty="0">
                <a:solidFill>
                  <a:srgbClr val="242153"/>
                </a:solidFill>
                <a:latin typeface="Arial"/>
                <a:cs typeface="Arial"/>
              </a:rPr>
              <a:t>Я</a:t>
            </a:r>
            <a:endParaRPr sz="4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95840" y="7496720"/>
            <a:ext cx="1076325" cy="93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2834" y="8212455"/>
            <a:ext cx="1047749" cy="1123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3546" y="9140610"/>
            <a:ext cx="1028699" cy="1142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346315" marR="5080">
              <a:lnSpc>
                <a:spcPct val="105700"/>
              </a:lnSpc>
              <a:spcBef>
                <a:spcPts val="90"/>
              </a:spcBef>
              <a:tabLst>
                <a:tab pos="8524240" algn="l"/>
                <a:tab pos="9182100" algn="l"/>
                <a:tab pos="11961495" algn="l"/>
              </a:tabLst>
            </a:pPr>
            <a:r>
              <a:rPr spc="-890" dirty="0"/>
              <a:t>В	</a:t>
            </a:r>
            <a:r>
              <a:rPr b="0" i="0" spc="955" dirty="0">
                <a:latin typeface="Arial"/>
                <a:cs typeface="Arial"/>
              </a:rPr>
              <a:t>2020	</a:t>
            </a:r>
            <a:r>
              <a:rPr spc="180" dirty="0"/>
              <a:t>году  </a:t>
            </a:r>
            <a:r>
              <a:rPr b="0" i="0" spc="760" dirty="0">
                <a:latin typeface="Arial"/>
                <a:cs typeface="Arial"/>
              </a:rPr>
              <a:t>2</a:t>
            </a:r>
            <a:r>
              <a:rPr b="0" i="0" spc="125" dirty="0">
                <a:latin typeface="Arial"/>
                <a:cs typeface="Arial"/>
              </a:rPr>
              <a:t>2</a:t>
            </a:r>
            <a:r>
              <a:rPr b="0" i="0" dirty="0">
                <a:latin typeface="Arial"/>
                <a:cs typeface="Arial"/>
              </a:rPr>
              <a:t>	</a:t>
            </a:r>
            <a:r>
              <a:rPr spc="-5" dirty="0"/>
              <a:t>с</a:t>
            </a:r>
            <a:r>
              <a:rPr spc="770" dirty="0"/>
              <a:t>т</a:t>
            </a:r>
            <a:r>
              <a:rPr spc="310" dirty="0"/>
              <a:t>у</a:t>
            </a:r>
            <a:r>
              <a:rPr spc="484" dirty="0"/>
              <a:t>д</a:t>
            </a:r>
            <a:r>
              <a:rPr spc="640" dirty="0"/>
              <a:t>е</a:t>
            </a:r>
            <a:r>
              <a:rPr spc="735" dirty="0"/>
              <a:t>н</a:t>
            </a:r>
            <a:r>
              <a:rPr spc="770" dirty="0"/>
              <a:t>т</a:t>
            </a:r>
            <a:r>
              <a:rPr spc="245" dirty="0"/>
              <a:t>а </a:t>
            </a:r>
            <a:r>
              <a:rPr i="1" spc="160" dirty="0"/>
              <a:t> </a:t>
            </a:r>
            <a:r>
              <a:rPr sz="8900" b="0" i="0" spc="-170" dirty="0">
                <a:latin typeface="Arial Black"/>
                <a:cs typeface="Arial Black"/>
              </a:rPr>
              <a:t>получили</a:t>
            </a:r>
            <a:endParaRPr sz="8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1395">
              <a:lnSpc>
                <a:spcPct val="100000"/>
              </a:lnSpc>
              <a:spcBef>
                <a:spcPts val="100"/>
              </a:spcBef>
            </a:pPr>
            <a:r>
              <a:rPr spc="-1019" dirty="0"/>
              <a:t>с</a:t>
            </a:r>
            <a:r>
              <a:rPr spc="360" dirty="0"/>
              <a:t>т</a:t>
            </a:r>
            <a:r>
              <a:rPr spc="80" dirty="0"/>
              <a:t>и</a:t>
            </a:r>
            <a:r>
              <a:rPr spc="260" dirty="0"/>
              <a:t>п</a:t>
            </a:r>
            <a:r>
              <a:rPr spc="-275" dirty="0"/>
              <a:t>е</a:t>
            </a:r>
            <a:r>
              <a:rPr spc="-35" dirty="0"/>
              <a:t>н</a:t>
            </a:r>
            <a:r>
              <a:rPr spc="-80" dirty="0"/>
              <a:t>д</a:t>
            </a:r>
            <a:r>
              <a:rPr spc="80" dirty="0"/>
              <a:t>и</a:t>
            </a:r>
            <a:r>
              <a:rPr spc="-1240" dirty="0"/>
              <a:t>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7174" y="1243755"/>
            <a:ext cx="11574145" cy="2258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lnSpc>
                <a:spcPct val="100299"/>
              </a:lnSpc>
              <a:spcBef>
                <a:spcPts val="95"/>
              </a:spcBef>
            </a:pPr>
            <a:r>
              <a:rPr sz="7300" spc="-445" dirty="0">
                <a:solidFill>
                  <a:srgbClr val="FDF9DE"/>
                </a:solidFill>
              </a:rPr>
              <a:t>СОДЕЙСТВИЕ </a:t>
            </a:r>
            <a:r>
              <a:rPr sz="7300" spc="-440" dirty="0">
                <a:solidFill>
                  <a:srgbClr val="FDF9DE"/>
                </a:solidFill>
              </a:rPr>
              <a:t>ЗАНЯТОСТИ  </a:t>
            </a:r>
            <a:r>
              <a:rPr sz="7300" i="1" spc="-540" dirty="0">
                <a:solidFill>
                  <a:srgbClr val="FDF9DE"/>
                </a:solidFill>
              </a:rPr>
              <a:t>СЕЛЬСКОГО</a:t>
            </a:r>
            <a:r>
              <a:rPr sz="7300" i="1" spc="145" dirty="0">
                <a:solidFill>
                  <a:srgbClr val="FDF9DE"/>
                </a:solidFill>
              </a:rPr>
              <a:t> </a:t>
            </a:r>
            <a:r>
              <a:rPr sz="7300" i="1" spc="-450" dirty="0">
                <a:solidFill>
                  <a:srgbClr val="FDF9DE"/>
                </a:solidFill>
              </a:rPr>
              <a:t>НАСЕЛЕНИЯ</a:t>
            </a:r>
            <a:endParaRPr sz="7300"/>
          </a:p>
        </p:txBody>
      </p:sp>
      <p:sp>
        <p:nvSpPr>
          <p:cNvPr id="4" name="object 4"/>
          <p:cNvSpPr txBox="1"/>
          <p:nvPr/>
        </p:nvSpPr>
        <p:spPr>
          <a:xfrm>
            <a:off x="2250496" y="4062217"/>
            <a:ext cx="13936980" cy="4831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1930" marR="344170" algn="ctr">
              <a:lnSpc>
                <a:spcPct val="108000"/>
              </a:lnSpc>
              <a:spcBef>
                <a:spcPts val="90"/>
              </a:spcBef>
            </a:pPr>
            <a:r>
              <a:rPr sz="3300" i="1" spc="30" dirty="0">
                <a:solidFill>
                  <a:srgbClr val="FDF9DE"/>
                </a:solidFill>
                <a:latin typeface="Arial"/>
                <a:cs typeface="Arial"/>
              </a:rPr>
              <a:t>Активизация </a:t>
            </a:r>
            <a:r>
              <a:rPr sz="3300" i="1" spc="45" dirty="0">
                <a:solidFill>
                  <a:srgbClr val="FDF9DE"/>
                </a:solidFill>
                <a:latin typeface="Arial"/>
                <a:cs typeface="Arial"/>
              </a:rPr>
              <a:t>работы </a:t>
            </a:r>
            <a:r>
              <a:rPr sz="3300" i="1" spc="-145" dirty="0">
                <a:solidFill>
                  <a:srgbClr val="FDF9DE"/>
                </a:solidFill>
                <a:latin typeface="Arial"/>
                <a:cs typeface="Arial"/>
              </a:rPr>
              <a:t>с </a:t>
            </a:r>
            <a:r>
              <a:rPr sz="3300" i="1" spc="25" dirty="0">
                <a:solidFill>
                  <a:srgbClr val="FDF9DE"/>
                </a:solidFill>
                <a:latin typeface="Arial"/>
                <a:cs typeface="Arial"/>
              </a:rPr>
              <a:t>представителями </a:t>
            </a:r>
            <a:r>
              <a:rPr sz="3300" i="1" spc="-25" dirty="0">
                <a:solidFill>
                  <a:srgbClr val="FDF9DE"/>
                </a:solidFill>
                <a:latin typeface="Arial"/>
                <a:cs typeface="Arial"/>
              </a:rPr>
              <a:t>агробизнеса</a:t>
            </a:r>
            <a:r>
              <a:rPr sz="3300" spc="-25" dirty="0">
                <a:solidFill>
                  <a:srgbClr val="FDF9DE"/>
                </a:solidFill>
                <a:latin typeface="Arial"/>
                <a:cs typeface="Arial"/>
              </a:rPr>
              <a:t>, </a:t>
            </a:r>
            <a:r>
              <a:rPr sz="3300" i="1" spc="60" dirty="0">
                <a:solidFill>
                  <a:srgbClr val="FDF9DE"/>
                </a:solidFill>
                <a:latin typeface="Arial"/>
                <a:cs typeface="Arial"/>
              </a:rPr>
              <a:t>которым  </a:t>
            </a:r>
            <a:r>
              <a:rPr sz="3300" i="1" spc="20" dirty="0">
                <a:solidFill>
                  <a:srgbClr val="FDF9DE"/>
                </a:solidFill>
                <a:latin typeface="Arial"/>
                <a:cs typeface="Arial"/>
              </a:rPr>
              <a:t>оказываться </a:t>
            </a:r>
            <a:r>
              <a:rPr sz="3300" i="1" spc="15" dirty="0">
                <a:solidFill>
                  <a:srgbClr val="FDF9DE"/>
                </a:solidFill>
                <a:latin typeface="Arial"/>
                <a:cs typeface="Arial"/>
              </a:rPr>
              <a:t>государственная </a:t>
            </a:r>
            <a:r>
              <a:rPr sz="3300" i="1" spc="90" dirty="0">
                <a:solidFill>
                  <a:srgbClr val="FDF9DE"/>
                </a:solidFill>
                <a:latin typeface="Arial"/>
                <a:cs typeface="Arial"/>
              </a:rPr>
              <a:t>поддержка </a:t>
            </a:r>
            <a:r>
              <a:rPr sz="3300" i="1" spc="75" dirty="0">
                <a:solidFill>
                  <a:srgbClr val="FDF9DE"/>
                </a:solidFill>
                <a:latin typeface="Arial"/>
                <a:cs typeface="Arial"/>
              </a:rPr>
              <a:t>в </a:t>
            </a:r>
            <a:r>
              <a:rPr sz="3300" i="1" spc="10" dirty="0">
                <a:solidFill>
                  <a:srgbClr val="FDF9DE"/>
                </a:solidFill>
                <a:latin typeface="Arial"/>
                <a:cs typeface="Arial"/>
              </a:rPr>
              <a:t>виде</a:t>
            </a:r>
            <a:r>
              <a:rPr sz="3300" i="1" spc="220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3300" i="1" spc="-30" dirty="0">
                <a:solidFill>
                  <a:srgbClr val="FDF9DE"/>
                </a:solidFill>
                <a:latin typeface="Arial"/>
                <a:cs typeface="Arial"/>
              </a:rPr>
              <a:t>субсидий</a:t>
            </a:r>
            <a:r>
              <a:rPr sz="3300" spc="-30" dirty="0">
                <a:solidFill>
                  <a:srgbClr val="FDF9DE"/>
                </a:solidFill>
                <a:latin typeface="Arial"/>
                <a:cs typeface="Arial"/>
              </a:rPr>
              <a:t>.</a:t>
            </a:r>
            <a:endParaRPr sz="3300">
              <a:latin typeface="Arial"/>
              <a:cs typeface="Arial"/>
            </a:endParaRPr>
          </a:p>
          <a:p>
            <a:pPr marL="12700" marR="5080" algn="ctr">
              <a:lnSpc>
                <a:spcPct val="109000"/>
              </a:lnSpc>
              <a:spcBef>
                <a:spcPts val="3795"/>
              </a:spcBef>
              <a:tabLst>
                <a:tab pos="2663190" algn="l"/>
              </a:tabLst>
            </a:pPr>
            <a:r>
              <a:rPr sz="3900" b="1" i="1" spc="-70" dirty="0">
                <a:solidFill>
                  <a:srgbClr val="FDF9DE"/>
                </a:solidFill>
                <a:latin typeface="Arial"/>
                <a:cs typeface="Arial"/>
              </a:rPr>
              <a:t>до </a:t>
            </a:r>
            <a:r>
              <a:rPr sz="3900" b="1" spc="345" dirty="0">
                <a:solidFill>
                  <a:srgbClr val="FDF9DE"/>
                </a:solidFill>
                <a:latin typeface="Arial"/>
                <a:cs typeface="Arial"/>
              </a:rPr>
              <a:t>90</a:t>
            </a:r>
            <a:r>
              <a:rPr sz="3900" b="1" spc="254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3900" b="1" spc="-465" dirty="0">
                <a:solidFill>
                  <a:srgbClr val="FDF9DE"/>
                </a:solidFill>
                <a:latin typeface="Arial"/>
                <a:cs typeface="Arial"/>
              </a:rPr>
              <a:t>%</a:t>
            </a:r>
            <a:r>
              <a:rPr sz="3900" b="1" spc="90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3900" b="1" spc="990" dirty="0">
                <a:solidFill>
                  <a:srgbClr val="FDF9DE"/>
                </a:solidFill>
                <a:latin typeface="Arial"/>
                <a:cs typeface="Arial"/>
              </a:rPr>
              <a:t>-	</a:t>
            </a:r>
            <a:r>
              <a:rPr sz="3900" b="1" i="1" spc="-35" dirty="0">
                <a:solidFill>
                  <a:srgbClr val="FDF9DE"/>
                </a:solidFill>
                <a:latin typeface="Arial"/>
                <a:cs typeface="Arial"/>
              </a:rPr>
              <a:t>целевое </a:t>
            </a:r>
            <a:r>
              <a:rPr sz="3900" b="1" i="1" spc="-25" dirty="0">
                <a:solidFill>
                  <a:srgbClr val="FDF9DE"/>
                </a:solidFill>
                <a:latin typeface="Arial"/>
                <a:cs typeface="Arial"/>
              </a:rPr>
              <a:t>обучение </a:t>
            </a:r>
            <a:r>
              <a:rPr sz="3900" b="1" i="1" spc="-80" dirty="0">
                <a:solidFill>
                  <a:srgbClr val="FDF9DE"/>
                </a:solidFill>
                <a:latin typeface="Arial"/>
                <a:cs typeface="Arial"/>
              </a:rPr>
              <a:t>будущих </a:t>
            </a:r>
            <a:r>
              <a:rPr sz="3900" b="1" i="1" spc="-50" dirty="0">
                <a:solidFill>
                  <a:srgbClr val="FDF9DE"/>
                </a:solidFill>
                <a:latin typeface="Arial"/>
                <a:cs typeface="Arial"/>
              </a:rPr>
              <a:t>специалистов по  </a:t>
            </a:r>
            <a:r>
              <a:rPr sz="3900" b="1" i="1" spc="20" dirty="0">
                <a:solidFill>
                  <a:srgbClr val="FDF9DE"/>
                </a:solidFill>
                <a:latin typeface="Arial"/>
                <a:cs typeface="Arial"/>
              </a:rPr>
              <a:t>ученическим</a:t>
            </a:r>
            <a:r>
              <a:rPr sz="3900" b="1" i="1" spc="85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3900" b="1" i="1" spc="-40" dirty="0">
                <a:solidFill>
                  <a:srgbClr val="FDF9DE"/>
                </a:solidFill>
                <a:latin typeface="Arial"/>
                <a:cs typeface="Arial"/>
              </a:rPr>
              <a:t>договорам</a:t>
            </a:r>
            <a:endParaRPr sz="3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00">
              <a:latin typeface="Arial"/>
              <a:cs typeface="Arial"/>
            </a:endParaRPr>
          </a:p>
          <a:p>
            <a:pPr marL="3078480" marR="1076325" indent="-2144395">
              <a:lnSpc>
                <a:spcPct val="109000"/>
              </a:lnSpc>
            </a:pPr>
            <a:r>
              <a:rPr sz="3900" b="1" i="1" spc="-70" dirty="0">
                <a:solidFill>
                  <a:srgbClr val="FDF9DE"/>
                </a:solidFill>
                <a:latin typeface="Arial"/>
                <a:cs typeface="Arial"/>
              </a:rPr>
              <a:t>до </a:t>
            </a:r>
            <a:r>
              <a:rPr sz="3900" b="1" spc="75" dirty="0">
                <a:solidFill>
                  <a:srgbClr val="FDF9DE"/>
                </a:solidFill>
                <a:latin typeface="Arial"/>
                <a:cs typeface="Arial"/>
              </a:rPr>
              <a:t>90% </a:t>
            </a:r>
            <a:r>
              <a:rPr sz="3900" b="1" spc="990" dirty="0">
                <a:solidFill>
                  <a:srgbClr val="FDF9DE"/>
                </a:solidFill>
                <a:latin typeface="Arial"/>
                <a:cs typeface="Arial"/>
              </a:rPr>
              <a:t>- </a:t>
            </a:r>
            <a:r>
              <a:rPr sz="3900" b="1" i="1" spc="-5" dirty="0">
                <a:solidFill>
                  <a:srgbClr val="FDF9DE"/>
                </a:solidFill>
                <a:latin typeface="Arial"/>
                <a:cs typeface="Arial"/>
              </a:rPr>
              <a:t>привлечение </a:t>
            </a:r>
            <a:r>
              <a:rPr sz="3900" b="1" i="1" spc="-65" dirty="0">
                <a:solidFill>
                  <a:srgbClr val="FDF9DE"/>
                </a:solidFill>
                <a:latin typeface="Arial"/>
                <a:cs typeface="Arial"/>
              </a:rPr>
              <a:t>студентов</a:t>
            </a:r>
            <a:r>
              <a:rPr sz="3900" b="1" spc="-65" dirty="0">
                <a:solidFill>
                  <a:srgbClr val="FDF9DE"/>
                </a:solidFill>
                <a:latin typeface="Arial"/>
                <a:cs typeface="Arial"/>
              </a:rPr>
              <a:t>,</a:t>
            </a:r>
            <a:r>
              <a:rPr sz="3900" b="1" spc="-540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3900" b="1" i="1" spc="-50" dirty="0">
                <a:solidFill>
                  <a:srgbClr val="FDF9DE"/>
                </a:solidFill>
                <a:latin typeface="Arial"/>
                <a:cs typeface="Arial"/>
              </a:rPr>
              <a:t>проходящих  </a:t>
            </a:r>
            <a:r>
              <a:rPr sz="3900" b="1" i="1" spc="-45" dirty="0">
                <a:solidFill>
                  <a:srgbClr val="FDF9DE"/>
                </a:solidFill>
                <a:latin typeface="Arial"/>
                <a:cs typeface="Arial"/>
              </a:rPr>
              <a:t>производственную</a:t>
            </a:r>
            <a:r>
              <a:rPr sz="3900" b="1" i="1" spc="85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3900" b="1" i="1" spc="55" dirty="0">
                <a:solidFill>
                  <a:srgbClr val="FDF9DE"/>
                </a:solidFill>
                <a:latin typeface="Arial"/>
                <a:cs typeface="Arial"/>
              </a:rPr>
              <a:t>практику</a:t>
            </a:r>
            <a:r>
              <a:rPr sz="3900" b="1" spc="55" dirty="0">
                <a:solidFill>
                  <a:srgbClr val="FDF9DE"/>
                </a:solidFill>
                <a:latin typeface="Arial"/>
                <a:cs typeface="Arial"/>
              </a:rPr>
              <a:t>.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34" rIns="0" bIns="0" rtlCol="0">
            <a:spAutoFit/>
          </a:bodyPr>
          <a:lstStyle/>
          <a:p>
            <a:pPr marL="5365750" marR="5080">
              <a:lnSpc>
                <a:spcPct val="100000"/>
              </a:lnSpc>
              <a:spcBef>
                <a:spcPts val="100"/>
              </a:spcBef>
            </a:pPr>
            <a:r>
              <a:rPr sz="6000" spc="-290" dirty="0"/>
              <a:t>ЕСЛИ </a:t>
            </a:r>
            <a:r>
              <a:rPr sz="6000" spc="-585" dirty="0"/>
              <a:t>ТЫ </a:t>
            </a:r>
            <a:r>
              <a:rPr sz="6000" spc="-50" dirty="0"/>
              <a:t>МОЛОДОЙ  </a:t>
            </a:r>
            <a:r>
              <a:rPr sz="6000" i="1" spc="-280" dirty="0"/>
              <a:t>СПЕЦИАЛИСТ </a:t>
            </a:r>
            <a:r>
              <a:rPr sz="6000" i="1" spc="-615" dirty="0"/>
              <a:t>В </a:t>
            </a:r>
            <a:r>
              <a:rPr sz="6000" i="1" spc="-459" dirty="0"/>
              <a:t>СФЕРЕ</a:t>
            </a:r>
            <a:r>
              <a:rPr sz="6000" i="1" spc="190" dirty="0"/>
              <a:t> </a:t>
            </a:r>
            <a:r>
              <a:rPr sz="6000" i="1" spc="-280" dirty="0"/>
              <a:t>АПК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6726144" y="2608778"/>
            <a:ext cx="10985500" cy="7054850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3500" i="1" spc="-290" dirty="0">
                <a:solidFill>
                  <a:srgbClr val="242153"/>
                </a:solidFill>
                <a:latin typeface="Arial"/>
                <a:cs typeface="Arial"/>
              </a:rPr>
              <a:t>ЕДИНОВРЕМЕННЫЕ</a:t>
            </a:r>
            <a:r>
              <a:rPr sz="3500" i="1" spc="70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500" i="1" spc="-235" dirty="0">
                <a:solidFill>
                  <a:srgbClr val="242153"/>
                </a:solidFill>
                <a:latin typeface="Arial"/>
                <a:cs typeface="Arial"/>
              </a:rPr>
              <a:t>ВЫПЛАТЫ</a:t>
            </a:r>
            <a:r>
              <a:rPr sz="3500" spc="-235" dirty="0">
                <a:solidFill>
                  <a:srgbClr val="242153"/>
                </a:solidFill>
                <a:latin typeface="Arial"/>
                <a:cs typeface="Arial"/>
              </a:rPr>
              <a:t>: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4110"/>
              </a:lnSpc>
              <a:spcBef>
                <a:spcPts val="2075"/>
              </a:spcBef>
            </a:pPr>
            <a:r>
              <a:rPr sz="3600" spc="220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i="1" spc="220" dirty="0">
                <a:solidFill>
                  <a:srgbClr val="242153"/>
                </a:solidFill>
                <a:latin typeface="Arial"/>
                <a:cs typeface="Arial"/>
              </a:rPr>
              <a:t>За </a:t>
            </a:r>
            <a:r>
              <a:rPr sz="3600" spc="-745" dirty="0">
                <a:solidFill>
                  <a:srgbClr val="242153"/>
                </a:solidFill>
                <a:latin typeface="Arial"/>
                <a:cs typeface="Arial"/>
              </a:rPr>
              <a:t>1 </a:t>
            </a:r>
            <a:r>
              <a:rPr sz="3600" i="1" spc="-25" dirty="0">
                <a:solidFill>
                  <a:srgbClr val="242153"/>
                </a:solidFill>
                <a:latin typeface="Arial"/>
                <a:cs typeface="Arial"/>
              </a:rPr>
              <a:t>год </a:t>
            </a:r>
            <a:r>
              <a:rPr sz="3600" i="1" spc="30" dirty="0">
                <a:solidFill>
                  <a:srgbClr val="242153"/>
                </a:solidFill>
                <a:latin typeface="Arial"/>
                <a:cs typeface="Arial"/>
              </a:rPr>
              <a:t>работы </a:t>
            </a:r>
            <a:r>
              <a:rPr sz="3600" spc="905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spc="-345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600" spc="310" dirty="0">
                <a:solidFill>
                  <a:srgbClr val="242153"/>
                </a:solidFill>
                <a:latin typeface="Arial"/>
                <a:cs typeface="Arial"/>
              </a:rPr>
              <a:t>40 </a:t>
            </a:r>
            <a:r>
              <a:rPr sz="3600" spc="300" dirty="0">
                <a:solidFill>
                  <a:srgbClr val="242153"/>
                </a:solidFill>
                <a:latin typeface="Arial"/>
                <a:cs typeface="Arial"/>
              </a:rPr>
              <a:t>000 </a:t>
            </a:r>
            <a:r>
              <a:rPr sz="3600" i="1" spc="-55" dirty="0">
                <a:solidFill>
                  <a:srgbClr val="242153"/>
                </a:solidFill>
                <a:latin typeface="Arial"/>
                <a:cs typeface="Arial"/>
              </a:rPr>
              <a:t>рублей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900"/>
              </a:lnSpc>
            </a:pPr>
            <a:r>
              <a:rPr sz="3600" spc="220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i="1" spc="220" dirty="0">
                <a:solidFill>
                  <a:srgbClr val="242153"/>
                </a:solidFill>
                <a:latin typeface="Arial"/>
                <a:cs typeface="Arial"/>
              </a:rPr>
              <a:t>За </a:t>
            </a:r>
            <a:r>
              <a:rPr sz="3600" spc="75" dirty="0">
                <a:solidFill>
                  <a:srgbClr val="242153"/>
                </a:solidFill>
                <a:latin typeface="Arial"/>
                <a:cs typeface="Arial"/>
              </a:rPr>
              <a:t>2 </a:t>
            </a:r>
            <a:r>
              <a:rPr sz="3600" i="1" spc="-25" dirty="0">
                <a:solidFill>
                  <a:srgbClr val="242153"/>
                </a:solidFill>
                <a:latin typeface="Arial"/>
                <a:cs typeface="Arial"/>
              </a:rPr>
              <a:t>год </a:t>
            </a:r>
            <a:r>
              <a:rPr sz="3600" i="1" spc="30" dirty="0">
                <a:solidFill>
                  <a:srgbClr val="242153"/>
                </a:solidFill>
                <a:latin typeface="Arial"/>
                <a:cs typeface="Arial"/>
              </a:rPr>
              <a:t>работы </a:t>
            </a:r>
            <a:r>
              <a:rPr sz="3600" spc="905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spc="-390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600" spc="300" dirty="0">
                <a:solidFill>
                  <a:srgbClr val="242153"/>
                </a:solidFill>
                <a:latin typeface="Arial"/>
                <a:cs typeface="Arial"/>
              </a:rPr>
              <a:t>60 000 </a:t>
            </a:r>
            <a:r>
              <a:rPr sz="3600" i="1" spc="-55" dirty="0">
                <a:solidFill>
                  <a:srgbClr val="242153"/>
                </a:solidFill>
                <a:latin typeface="Arial"/>
                <a:cs typeface="Arial"/>
              </a:rPr>
              <a:t>рублей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10"/>
              </a:lnSpc>
            </a:pPr>
            <a:r>
              <a:rPr sz="3600" spc="225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i="1" spc="225" dirty="0">
                <a:solidFill>
                  <a:srgbClr val="242153"/>
                </a:solidFill>
                <a:latin typeface="Arial"/>
                <a:cs typeface="Arial"/>
              </a:rPr>
              <a:t>За </a:t>
            </a:r>
            <a:r>
              <a:rPr sz="3600" spc="135" dirty="0">
                <a:solidFill>
                  <a:srgbClr val="242153"/>
                </a:solidFill>
                <a:latin typeface="Arial"/>
                <a:cs typeface="Arial"/>
              </a:rPr>
              <a:t>3 </a:t>
            </a:r>
            <a:r>
              <a:rPr sz="3600" i="1" spc="-20" dirty="0">
                <a:solidFill>
                  <a:srgbClr val="242153"/>
                </a:solidFill>
                <a:latin typeface="Arial"/>
                <a:cs typeface="Arial"/>
              </a:rPr>
              <a:t>год </a:t>
            </a:r>
            <a:r>
              <a:rPr sz="3600" i="1" spc="30" dirty="0">
                <a:solidFill>
                  <a:srgbClr val="242153"/>
                </a:solidFill>
                <a:latin typeface="Arial"/>
                <a:cs typeface="Arial"/>
              </a:rPr>
              <a:t>работы </a:t>
            </a:r>
            <a:r>
              <a:rPr sz="3600" spc="905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spc="-120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600" spc="-45" dirty="0">
                <a:solidFill>
                  <a:srgbClr val="242153"/>
                </a:solidFill>
                <a:latin typeface="Arial"/>
                <a:cs typeface="Arial"/>
              </a:rPr>
              <a:t>100 </a:t>
            </a:r>
            <a:r>
              <a:rPr sz="3600" spc="305" dirty="0">
                <a:solidFill>
                  <a:srgbClr val="242153"/>
                </a:solidFill>
                <a:latin typeface="Arial"/>
                <a:cs typeface="Arial"/>
              </a:rPr>
              <a:t>000 </a:t>
            </a:r>
            <a:r>
              <a:rPr sz="3600" i="1" spc="-50" dirty="0">
                <a:solidFill>
                  <a:srgbClr val="242153"/>
                </a:solidFill>
                <a:latin typeface="Arial"/>
                <a:cs typeface="Arial"/>
              </a:rPr>
              <a:t>рублей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90"/>
              </a:spcBef>
            </a:pPr>
            <a:r>
              <a:rPr sz="3500" i="1" spc="-370" dirty="0">
                <a:solidFill>
                  <a:srgbClr val="242153"/>
                </a:solidFill>
                <a:latin typeface="Arial"/>
                <a:cs typeface="Arial"/>
              </a:rPr>
              <a:t>ЕЖЕМЕСЯЧНЫЕ </a:t>
            </a:r>
            <a:r>
              <a:rPr sz="3500" i="1" spc="-280" dirty="0">
                <a:solidFill>
                  <a:srgbClr val="242153"/>
                </a:solidFill>
                <a:latin typeface="Arial"/>
                <a:cs typeface="Arial"/>
              </a:rPr>
              <a:t>ВЫПЛАТЫ</a:t>
            </a:r>
            <a:r>
              <a:rPr sz="3500" i="1" spc="-90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500" spc="100" dirty="0">
                <a:solidFill>
                  <a:srgbClr val="242153"/>
                </a:solidFill>
                <a:latin typeface="Arial"/>
                <a:cs typeface="Arial"/>
              </a:rPr>
              <a:t>:</a:t>
            </a:r>
            <a:endParaRPr sz="3500">
              <a:latin typeface="Arial"/>
              <a:cs typeface="Arial"/>
            </a:endParaRPr>
          </a:p>
          <a:p>
            <a:pPr marL="12700" marR="678180">
              <a:lnSpc>
                <a:spcPts val="3379"/>
              </a:lnSpc>
              <a:spcBef>
                <a:spcPts val="3720"/>
              </a:spcBef>
            </a:pPr>
            <a:r>
              <a:rPr sz="3100" i="1" spc="-105" dirty="0">
                <a:solidFill>
                  <a:srgbClr val="242153"/>
                </a:solidFill>
                <a:latin typeface="Arial"/>
                <a:cs typeface="Arial"/>
              </a:rPr>
              <a:t>Для </a:t>
            </a:r>
            <a:r>
              <a:rPr sz="3100" i="1" spc="60" dirty="0">
                <a:solidFill>
                  <a:srgbClr val="242153"/>
                </a:solidFill>
                <a:latin typeface="Arial"/>
                <a:cs typeface="Arial"/>
              </a:rPr>
              <a:t>окончивших </a:t>
            </a:r>
            <a:r>
              <a:rPr sz="3100" i="1" spc="-35" dirty="0">
                <a:solidFill>
                  <a:srgbClr val="242153"/>
                </a:solidFill>
                <a:latin typeface="Arial"/>
                <a:cs typeface="Arial"/>
              </a:rPr>
              <a:t>профессиональную </a:t>
            </a:r>
            <a:r>
              <a:rPr sz="3100" i="1" spc="5" dirty="0">
                <a:solidFill>
                  <a:srgbClr val="242153"/>
                </a:solidFill>
                <a:latin typeface="Arial"/>
                <a:cs typeface="Arial"/>
              </a:rPr>
              <a:t>образовательную  </a:t>
            </a:r>
            <a:r>
              <a:rPr sz="3100" i="1" spc="35" dirty="0">
                <a:solidFill>
                  <a:srgbClr val="242153"/>
                </a:solidFill>
                <a:latin typeface="Arial"/>
                <a:cs typeface="Arial"/>
              </a:rPr>
              <a:t>организацию</a:t>
            </a:r>
            <a:endParaRPr sz="3100">
              <a:latin typeface="Arial"/>
              <a:cs typeface="Arial"/>
            </a:endParaRPr>
          </a:p>
          <a:p>
            <a:pPr marL="149225">
              <a:lnSpc>
                <a:spcPts val="3454"/>
              </a:lnSpc>
            </a:pPr>
            <a:r>
              <a:rPr sz="3600" spc="905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spc="-215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600" spc="135" dirty="0">
                <a:solidFill>
                  <a:srgbClr val="242153"/>
                </a:solidFill>
                <a:latin typeface="Arial"/>
                <a:cs typeface="Arial"/>
              </a:rPr>
              <a:t>3 </a:t>
            </a:r>
            <a:r>
              <a:rPr sz="3600" spc="300" dirty="0">
                <a:solidFill>
                  <a:srgbClr val="242153"/>
                </a:solidFill>
                <a:latin typeface="Arial"/>
                <a:cs typeface="Arial"/>
              </a:rPr>
              <a:t>000 </a:t>
            </a:r>
            <a:r>
              <a:rPr sz="3600" i="1" spc="-55" dirty="0">
                <a:solidFill>
                  <a:srgbClr val="242153"/>
                </a:solidFill>
                <a:latin typeface="Arial"/>
                <a:cs typeface="Arial"/>
              </a:rPr>
              <a:t>рублей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535"/>
              </a:lnSpc>
            </a:pPr>
            <a:r>
              <a:rPr sz="3100" i="1" spc="-105" dirty="0">
                <a:solidFill>
                  <a:srgbClr val="242153"/>
                </a:solidFill>
                <a:latin typeface="Arial"/>
                <a:cs typeface="Arial"/>
              </a:rPr>
              <a:t>Для </a:t>
            </a:r>
            <a:r>
              <a:rPr sz="3100" i="1" spc="60" dirty="0">
                <a:solidFill>
                  <a:srgbClr val="242153"/>
                </a:solidFill>
                <a:latin typeface="Arial"/>
                <a:cs typeface="Arial"/>
              </a:rPr>
              <a:t>окончивших </a:t>
            </a:r>
            <a:r>
              <a:rPr sz="3100" i="1" spc="5" dirty="0">
                <a:solidFill>
                  <a:srgbClr val="242153"/>
                </a:solidFill>
                <a:latin typeface="Arial"/>
                <a:cs typeface="Arial"/>
              </a:rPr>
              <a:t>образовательную </a:t>
            </a:r>
            <a:r>
              <a:rPr sz="3100" i="1" spc="35" dirty="0">
                <a:solidFill>
                  <a:srgbClr val="242153"/>
                </a:solidFill>
                <a:latin typeface="Arial"/>
                <a:cs typeface="Arial"/>
              </a:rPr>
              <a:t>организацию</a:t>
            </a:r>
            <a:r>
              <a:rPr sz="3100" i="1" spc="300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100" i="1" spc="-40" dirty="0">
                <a:solidFill>
                  <a:srgbClr val="242153"/>
                </a:solidFill>
                <a:latin typeface="Arial"/>
                <a:cs typeface="Arial"/>
              </a:rPr>
              <a:t>высшего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3100" i="1" spc="25" dirty="0">
                <a:solidFill>
                  <a:srgbClr val="242153"/>
                </a:solidFill>
                <a:latin typeface="Arial"/>
                <a:cs typeface="Arial"/>
              </a:rPr>
              <a:t>образования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3600" spc="905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r>
              <a:rPr sz="3600" spc="-375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600" spc="295" dirty="0">
                <a:solidFill>
                  <a:srgbClr val="242153"/>
                </a:solidFill>
                <a:latin typeface="Arial"/>
                <a:cs typeface="Arial"/>
              </a:rPr>
              <a:t>5 </a:t>
            </a:r>
            <a:r>
              <a:rPr sz="3600" spc="300" dirty="0">
                <a:solidFill>
                  <a:srgbClr val="242153"/>
                </a:solidFill>
                <a:latin typeface="Arial"/>
                <a:cs typeface="Arial"/>
              </a:rPr>
              <a:t>000 </a:t>
            </a:r>
            <a:r>
              <a:rPr sz="3600" i="1" spc="-55" dirty="0">
                <a:solidFill>
                  <a:srgbClr val="242153"/>
                </a:solidFill>
                <a:latin typeface="Arial"/>
                <a:cs typeface="Arial"/>
              </a:rPr>
              <a:t>рублей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46713"/>
            <a:ext cx="6734174" cy="746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7905" y="2158582"/>
            <a:ext cx="6074393" cy="596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0405" y="1736116"/>
            <a:ext cx="9983470" cy="6816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10"/>
              </a:spcBef>
            </a:pPr>
            <a:r>
              <a:rPr sz="6350" spc="-910" dirty="0">
                <a:solidFill>
                  <a:srgbClr val="FDF9DE"/>
                </a:solidFill>
                <a:latin typeface="Arial Black"/>
                <a:cs typeface="Arial Black"/>
              </a:rPr>
              <a:t>С </a:t>
            </a:r>
            <a:r>
              <a:rPr sz="6350" spc="484" dirty="0">
                <a:solidFill>
                  <a:srgbClr val="FDF9DE"/>
                </a:solidFill>
                <a:latin typeface="Arial"/>
                <a:cs typeface="Arial"/>
              </a:rPr>
              <a:t>2008 </a:t>
            </a:r>
            <a:r>
              <a:rPr sz="6350" spc="-505" dirty="0">
                <a:solidFill>
                  <a:srgbClr val="FDF9DE"/>
                </a:solidFill>
                <a:latin typeface="Arial Black"/>
                <a:cs typeface="Arial Black"/>
              </a:rPr>
              <a:t>года </a:t>
            </a:r>
            <a:r>
              <a:rPr sz="6350" spc="-235" dirty="0">
                <a:solidFill>
                  <a:srgbClr val="FDF9DE"/>
                </a:solidFill>
                <a:latin typeface="Arial Black"/>
                <a:cs typeface="Arial Black"/>
              </a:rPr>
              <a:t>в  </a:t>
            </a:r>
            <a:r>
              <a:rPr sz="6350" spc="-475" dirty="0">
                <a:solidFill>
                  <a:srgbClr val="FDF9DE"/>
                </a:solidFill>
                <a:latin typeface="Arial Black"/>
                <a:cs typeface="Arial Black"/>
              </a:rPr>
              <a:t>программе </a:t>
            </a:r>
            <a:r>
              <a:rPr sz="6350" spc="-440" dirty="0">
                <a:solidFill>
                  <a:srgbClr val="FDF9DE"/>
                </a:solidFill>
                <a:latin typeface="Arial Black"/>
                <a:cs typeface="Arial Black"/>
              </a:rPr>
              <a:t>приняли  </a:t>
            </a:r>
            <a:r>
              <a:rPr sz="6350" spc="-570" dirty="0">
                <a:solidFill>
                  <a:srgbClr val="FDF9DE"/>
                </a:solidFill>
                <a:latin typeface="Arial Black"/>
                <a:cs typeface="Arial Black"/>
              </a:rPr>
              <a:t>участие </a:t>
            </a:r>
            <a:r>
              <a:rPr sz="6350" spc="-459" dirty="0">
                <a:solidFill>
                  <a:srgbClr val="FDF9DE"/>
                </a:solidFill>
                <a:latin typeface="Arial Black"/>
                <a:cs typeface="Arial Black"/>
              </a:rPr>
              <a:t>порядка </a:t>
            </a:r>
            <a:r>
              <a:rPr sz="6350" spc="105" dirty="0">
                <a:solidFill>
                  <a:srgbClr val="FDF9DE"/>
                </a:solidFill>
                <a:latin typeface="Arial"/>
                <a:cs typeface="Arial"/>
              </a:rPr>
              <a:t>2 </a:t>
            </a:r>
            <a:r>
              <a:rPr sz="6350" spc="-575" dirty="0">
                <a:solidFill>
                  <a:srgbClr val="FDF9DE"/>
                </a:solidFill>
                <a:latin typeface="Arial Black"/>
                <a:cs typeface="Arial Black"/>
              </a:rPr>
              <a:t>тысяч  </a:t>
            </a:r>
            <a:r>
              <a:rPr sz="6350" spc="-630" dirty="0">
                <a:solidFill>
                  <a:srgbClr val="FDF9DE"/>
                </a:solidFill>
                <a:latin typeface="Arial Black"/>
                <a:cs typeface="Arial Black"/>
              </a:rPr>
              <a:t>молодых</a:t>
            </a:r>
            <a:r>
              <a:rPr sz="6350" spc="-225" dirty="0">
                <a:solidFill>
                  <a:srgbClr val="FDF9DE"/>
                </a:solidFill>
                <a:latin typeface="Arial Black"/>
                <a:cs typeface="Arial Black"/>
              </a:rPr>
              <a:t> </a:t>
            </a:r>
            <a:r>
              <a:rPr sz="6350" spc="-560" dirty="0">
                <a:solidFill>
                  <a:srgbClr val="FDF9DE"/>
                </a:solidFill>
                <a:latin typeface="Arial Black"/>
                <a:cs typeface="Arial Black"/>
              </a:rPr>
              <a:t>специалистов</a:t>
            </a:r>
            <a:endParaRPr sz="6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650"/>
              </a:spcBef>
            </a:pPr>
            <a:r>
              <a:rPr sz="6350" spc="-575" dirty="0">
                <a:solidFill>
                  <a:srgbClr val="FDF9DE"/>
                </a:solidFill>
                <a:latin typeface="Arial Black"/>
                <a:cs typeface="Arial Black"/>
              </a:rPr>
              <a:t>Выплачено </a:t>
            </a:r>
            <a:r>
              <a:rPr sz="6350" spc="-590" dirty="0">
                <a:solidFill>
                  <a:srgbClr val="FDF9DE"/>
                </a:solidFill>
                <a:latin typeface="Arial Black"/>
                <a:cs typeface="Arial Black"/>
              </a:rPr>
              <a:t>более</a:t>
            </a:r>
            <a:r>
              <a:rPr sz="6350" spc="145" dirty="0">
                <a:solidFill>
                  <a:srgbClr val="FDF9DE"/>
                </a:solidFill>
                <a:latin typeface="Arial Black"/>
                <a:cs typeface="Arial Black"/>
              </a:rPr>
              <a:t> </a:t>
            </a:r>
            <a:r>
              <a:rPr sz="6350" spc="185" dirty="0">
                <a:solidFill>
                  <a:srgbClr val="FDF9DE"/>
                </a:solidFill>
                <a:latin typeface="Arial"/>
                <a:cs typeface="Arial"/>
              </a:rPr>
              <a:t>140</a:t>
            </a:r>
            <a:endParaRPr sz="6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350" spc="-520" dirty="0">
                <a:solidFill>
                  <a:srgbClr val="FDF9DE"/>
                </a:solidFill>
                <a:latin typeface="Arial Black"/>
                <a:cs typeface="Arial Black"/>
              </a:rPr>
              <a:t>млн</a:t>
            </a:r>
            <a:r>
              <a:rPr sz="6350" spc="-520" dirty="0">
                <a:solidFill>
                  <a:srgbClr val="FDF9DE"/>
                </a:solidFill>
                <a:latin typeface="Arial"/>
                <a:cs typeface="Arial"/>
              </a:rPr>
              <a:t>.</a:t>
            </a:r>
            <a:r>
              <a:rPr sz="6350" spc="140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6350" spc="-545" dirty="0">
                <a:solidFill>
                  <a:srgbClr val="FDF9DE"/>
                </a:solidFill>
                <a:latin typeface="Arial Black"/>
                <a:cs typeface="Arial Black"/>
              </a:rPr>
              <a:t>рублей</a:t>
            </a:r>
            <a:endParaRPr sz="63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CF1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0775" marR="5080" indent="-4871085">
              <a:lnSpc>
                <a:spcPct val="100000"/>
              </a:lnSpc>
              <a:spcBef>
                <a:spcPts val="100"/>
              </a:spcBef>
            </a:pPr>
            <a:r>
              <a:rPr spc="-365" dirty="0"/>
              <a:t>ПОДДЕРЖКА </a:t>
            </a:r>
            <a:r>
              <a:rPr spc="-400" dirty="0"/>
              <a:t>РАЗВИТИЯ </a:t>
            </a:r>
            <a:r>
              <a:rPr spc="-515" dirty="0"/>
              <a:t>БИЗНЕСА  </a:t>
            </a:r>
            <a:r>
              <a:rPr i="1" spc="-770" dirty="0"/>
              <a:t>В </a:t>
            </a:r>
            <a:r>
              <a:rPr i="1" spc="-575" dirty="0"/>
              <a:t>СФЕРЕ</a:t>
            </a:r>
            <a:r>
              <a:rPr i="1" spc="-225" dirty="0"/>
              <a:t> </a:t>
            </a:r>
            <a:r>
              <a:rPr i="1" spc="10" dirty="0"/>
              <a:t>С</a:t>
            </a:r>
            <a:r>
              <a:rPr b="0" i="0" spc="10" dirty="0">
                <a:latin typeface="Arial"/>
                <a:cs typeface="Arial"/>
              </a:rPr>
              <a:t>/</a:t>
            </a:r>
            <a:r>
              <a:rPr spc="10" dirty="0"/>
              <a:t>Х</a:t>
            </a:r>
          </a:p>
        </p:txBody>
      </p:sp>
      <p:sp>
        <p:nvSpPr>
          <p:cNvPr id="4" name="object 4"/>
          <p:cNvSpPr/>
          <p:nvPr/>
        </p:nvSpPr>
        <p:spPr>
          <a:xfrm>
            <a:off x="609996" y="5714779"/>
            <a:ext cx="4324349" cy="457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1715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Грантовый </a:t>
            </a:r>
            <a:r>
              <a:rPr spc="10" dirty="0"/>
              <a:t>конкурс</a:t>
            </a:r>
            <a:r>
              <a:rPr spc="105" dirty="0"/>
              <a:t> </a:t>
            </a:r>
            <a:r>
              <a:rPr i="0" spc="-20" dirty="0">
                <a:latin typeface="Arial"/>
                <a:cs typeface="Arial"/>
              </a:rPr>
              <a:t>"</a:t>
            </a:r>
            <a:r>
              <a:rPr spc="-20" dirty="0"/>
              <a:t>Агростартап</a:t>
            </a:r>
            <a:r>
              <a:rPr i="0" spc="-20" dirty="0">
                <a:latin typeface="Arial"/>
                <a:cs typeface="Arial"/>
              </a:rPr>
              <a:t>"</a:t>
            </a:r>
          </a:p>
          <a:p>
            <a:pPr marL="12700" marR="5080" algn="ctr">
              <a:lnSpc>
                <a:spcPct val="108000"/>
              </a:lnSpc>
              <a:spcBef>
                <a:spcPts val="3790"/>
              </a:spcBef>
              <a:tabLst>
                <a:tab pos="5054600" algn="l"/>
                <a:tab pos="6956425" algn="l"/>
                <a:tab pos="10668635" algn="l"/>
                <a:tab pos="10742295" algn="l"/>
                <a:tab pos="12265660" algn="l"/>
              </a:tabLst>
            </a:pPr>
            <a:r>
              <a:rPr sz="3300" spc="-45" dirty="0"/>
              <a:t>средства</a:t>
            </a:r>
            <a:r>
              <a:rPr sz="3300" i="0" spc="-45" dirty="0">
                <a:latin typeface="Arial"/>
                <a:cs typeface="Arial"/>
              </a:rPr>
              <a:t>, </a:t>
            </a:r>
            <a:r>
              <a:rPr sz="3300" spc="-45" dirty="0"/>
              <a:t>перечисляемые </a:t>
            </a:r>
            <a:r>
              <a:rPr sz="3300" dirty="0"/>
              <a:t>из </a:t>
            </a:r>
            <a:r>
              <a:rPr sz="3300" spc="85" dirty="0"/>
              <a:t>бюджета</a:t>
            </a:r>
            <a:r>
              <a:rPr sz="3300" spc="395" dirty="0"/>
              <a:t> </a:t>
            </a:r>
            <a:r>
              <a:rPr sz="3300" spc="-45" dirty="0"/>
              <a:t>субъекта</a:t>
            </a:r>
            <a:r>
              <a:rPr sz="3300" spc="75" dirty="0"/>
              <a:t> </a:t>
            </a:r>
            <a:r>
              <a:rPr sz="3300" spc="-240" dirty="0"/>
              <a:t>РФ		</a:t>
            </a:r>
            <a:r>
              <a:rPr sz="3300" spc="-10" dirty="0"/>
              <a:t>крестьянскому  </a:t>
            </a:r>
            <a:r>
              <a:rPr sz="3300" i="1" spc="-80" dirty="0"/>
              <a:t>фермерскому</a:t>
            </a:r>
            <a:r>
              <a:rPr sz="3300" i="1" spc="85" dirty="0"/>
              <a:t> </a:t>
            </a:r>
            <a:r>
              <a:rPr sz="3300" i="1" spc="-15" dirty="0"/>
              <a:t>хозяйству	</a:t>
            </a:r>
            <a:r>
              <a:rPr sz="3300" i="1" spc="-10" dirty="0"/>
              <a:t>для</a:t>
            </a:r>
            <a:r>
              <a:rPr sz="3300" i="1" spc="135" dirty="0"/>
              <a:t> </a:t>
            </a:r>
            <a:r>
              <a:rPr sz="3300" i="1" spc="5" dirty="0"/>
              <a:t>софинансирования</a:t>
            </a:r>
            <a:r>
              <a:rPr sz="3300" i="1" spc="140" dirty="0"/>
              <a:t> </a:t>
            </a:r>
            <a:r>
              <a:rPr sz="3300" i="1" spc="-95" dirty="0"/>
              <a:t>его	</a:t>
            </a:r>
            <a:r>
              <a:rPr sz="3300" i="1" spc="15" dirty="0"/>
              <a:t>затрат</a:t>
            </a:r>
            <a:r>
              <a:rPr sz="3300" i="0" spc="15" dirty="0">
                <a:latin typeface="Arial"/>
                <a:cs typeface="Arial"/>
              </a:rPr>
              <a:t>, </a:t>
            </a:r>
            <a:r>
              <a:rPr sz="3300" spc="10" dirty="0"/>
              <a:t>связанных </a:t>
            </a:r>
            <a:r>
              <a:rPr sz="3300" spc="-160" dirty="0"/>
              <a:t>с  </a:t>
            </a:r>
            <a:r>
              <a:rPr sz="3300" i="1" spc="-5" dirty="0"/>
              <a:t>реализацией </a:t>
            </a:r>
            <a:r>
              <a:rPr sz="3300" i="1" spc="30" dirty="0"/>
              <a:t>проекта</a:t>
            </a:r>
            <a:r>
              <a:rPr sz="3300" i="1" spc="165" dirty="0"/>
              <a:t> </a:t>
            </a:r>
            <a:r>
              <a:rPr sz="3300" i="1" spc="10" dirty="0"/>
              <a:t>создания</a:t>
            </a:r>
            <a:r>
              <a:rPr sz="3300" i="1" spc="85" dirty="0"/>
              <a:t> </a:t>
            </a:r>
            <a:r>
              <a:rPr sz="3300" i="1" spc="75" dirty="0"/>
              <a:t>и	</a:t>
            </a:r>
            <a:r>
              <a:rPr sz="3300" i="1" spc="45" dirty="0"/>
              <a:t>развития</a:t>
            </a:r>
            <a:r>
              <a:rPr sz="3300" i="1" spc="85" dirty="0"/>
              <a:t> </a:t>
            </a:r>
            <a:r>
              <a:rPr sz="3300" i="1" spc="-10" dirty="0"/>
              <a:t>крестьянского	</a:t>
            </a:r>
            <a:r>
              <a:rPr sz="3300" i="1" spc="5" dirty="0"/>
              <a:t>хозяйства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500"/>
          </a:p>
          <a:p>
            <a:pPr marL="3423920">
              <a:lnSpc>
                <a:spcPct val="100000"/>
              </a:lnSpc>
              <a:spcBef>
                <a:spcPts val="3525"/>
              </a:spcBef>
            </a:pPr>
            <a:r>
              <a:rPr sz="3100" i="0" spc="-110" dirty="0">
                <a:solidFill>
                  <a:srgbClr val="535353"/>
                </a:solidFill>
                <a:latin typeface="Arial"/>
                <a:cs typeface="Arial"/>
              </a:rPr>
              <a:t>10% </a:t>
            </a:r>
            <a:r>
              <a:rPr sz="3100" i="0" spc="775" dirty="0">
                <a:solidFill>
                  <a:srgbClr val="535353"/>
                </a:solidFill>
                <a:latin typeface="Arial"/>
                <a:cs typeface="Arial"/>
              </a:rPr>
              <a:t>- </a:t>
            </a:r>
            <a:r>
              <a:rPr sz="3100" b="1" spc="-60" dirty="0">
                <a:solidFill>
                  <a:srgbClr val="535353"/>
                </a:solidFill>
                <a:latin typeface="Arial"/>
                <a:cs typeface="Arial"/>
              </a:rPr>
              <a:t>собственные</a:t>
            </a:r>
            <a:r>
              <a:rPr sz="3100" b="1" spc="-44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100" b="1" spc="-55" dirty="0">
                <a:solidFill>
                  <a:srgbClr val="535353"/>
                </a:solidFill>
                <a:latin typeface="Arial"/>
                <a:cs typeface="Arial"/>
              </a:rPr>
              <a:t>средства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01984" y="7454747"/>
            <a:ext cx="3028950" cy="1367790"/>
            <a:chOff x="2401984" y="7454747"/>
            <a:chExt cx="3028950" cy="1367790"/>
          </a:xfrm>
        </p:grpSpPr>
        <p:sp>
          <p:nvSpPr>
            <p:cNvPr id="7" name="object 7"/>
            <p:cNvSpPr/>
            <p:nvPr/>
          </p:nvSpPr>
          <p:spPr>
            <a:xfrm>
              <a:off x="2554383" y="7530947"/>
              <a:ext cx="2267585" cy="0"/>
            </a:xfrm>
            <a:custGeom>
              <a:avLst/>
              <a:gdLst/>
              <a:ahLst/>
              <a:cxnLst/>
              <a:rect l="l" t="t" r="r" b="b"/>
              <a:pathLst>
                <a:path w="2267585">
                  <a:moveTo>
                    <a:pt x="0" y="0"/>
                  </a:moveTo>
                  <a:lnTo>
                    <a:pt x="2267015" y="0"/>
                  </a:lnTo>
                </a:path>
              </a:pathLst>
            </a:custGeom>
            <a:ln w="38099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1984" y="7454747"/>
              <a:ext cx="152399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1400" y="7454747"/>
              <a:ext cx="114299" cy="152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4193" y="8745724"/>
              <a:ext cx="2658110" cy="0"/>
            </a:xfrm>
            <a:custGeom>
              <a:avLst/>
              <a:gdLst/>
              <a:ahLst/>
              <a:cxnLst/>
              <a:rect l="l" t="t" r="r" b="b"/>
              <a:pathLst>
                <a:path w="2658110">
                  <a:moveTo>
                    <a:pt x="0" y="0"/>
                  </a:moveTo>
                  <a:lnTo>
                    <a:pt x="2657770" y="0"/>
                  </a:lnTo>
                </a:path>
              </a:pathLst>
            </a:custGeom>
            <a:ln w="38099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1972" y="8669535"/>
              <a:ext cx="152232" cy="152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5372" y="8688574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04" y="57149"/>
                  </a:lnTo>
                  <a:lnTo>
                    <a:pt x="0" y="114299"/>
                  </a:lnTo>
                </a:path>
              </a:pathLst>
            </a:custGeom>
            <a:ln w="38066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31581" y="7483385"/>
            <a:ext cx="2912110" cy="1464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25"/>
              </a:spcBef>
            </a:pPr>
            <a:r>
              <a:rPr sz="3100" b="1" i="1" spc="-365" dirty="0">
                <a:solidFill>
                  <a:srgbClr val="535353"/>
                </a:solidFill>
                <a:latin typeface="Arial"/>
                <a:cs typeface="Arial"/>
              </a:rPr>
              <a:t>ф</a:t>
            </a:r>
            <a:r>
              <a:rPr sz="3100" b="1" i="1" spc="10" dirty="0">
                <a:solidFill>
                  <a:srgbClr val="535353"/>
                </a:solidFill>
                <a:latin typeface="Arial"/>
                <a:cs typeface="Arial"/>
              </a:rPr>
              <a:t>е</a:t>
            </a:r>
            <a:r>
              <a:rPr sz="3100" b="1" i="1" spc="-40" dirty="0">
                <a:solidFill>
                  <a:srgbClr val="535353"/>
                </a:solidFill>
                <a:latin typeface="Arial"/>
                <a:cs typeface="Arial"/>
              </a:rPr>
              <a:t>р</a:t>
            </a:r>
            <a:r>
              <a:rPr sz="3100" b="1" i="1" spc="110" dirty="0">
                <a:solidFill>
                  <a:srgbClr val="535353"/>
                </a:solidFill>
                <a:latin typeface="Arial"/>
                <a:cs typeface="Arial"/>
              </a:rPr>
              <a:t>м</a:t>
            </a:r>
            <a:r>
              <a:rPr sz="3100" b="1" i="1" spc="10" dirty="0">
                <a:solidFill>
                  <a:srgbClr val="535353"/>
                </a:solidFill>
                <a:latin typeface="Arial"/>
                <a:cs typeface="Arial"/>
              </a:rPr>
              <a:t>е</a:t>
            </a:r>
            <a:r>
              <a:rPr sz="3100" b="1" i="1" spc="-40" dirty="0">
                <a:solidFill>
                  <a:srgbClr val="535353"/>
                </a:solidFill>
                <a:latin typeface="Arial"/>
                <a:cs typeface="Arial"/>
              </a:rPr>
              <a:t>р</a:t>
            </a:r>
            <a:r>
              <a:rPr sz="3100" b="1" i="1" spc="130" dirty="0">
                <a:solidFill>
                  <a:srgbClr val="535353"/>
                </a:solidFill>
                <a:latin typeface="Arial"/>
                <a:cs typeface="Arial"/>
              </a:rPr>
              <a:t>а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00" spc="114" dirty="0">
                <a:solidFill>
                  <a:srgbClr val="535353"/>
                </a:solidFill>
                <a:latin typeface="Arial"/>
                <a:cs typeface="Arial"/>
              </a:rPr>
              <a:t>90% </a:t>
            </a:r>
            <a:r>
              <a:rPr sz="3100" spc="775" dirty="0">
                <a:solidFill>
                  <a:srgbClr val="535353"/>
                </a:solidFill>
                <a:latin typeface="Arial"/>
                <a:cs typeface="Arial"/>
              </a:rPr>
              <a:t>-</a:t>
            </a:r>
            <a:r>
              <a:rPr sz="3100" spc="5" dirty="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sz="3100" b="1" i="1" spc="5" dirty="0">
                <a:solidFill>
                  <a:srgbClr val="535353"/>
                </a:solidFill>
                <a:latin typeface="Arial"/>
                <a:cs typeface="Arial"/>
              </a:rPr>
              <a:t>грант</a:t>
            </a:r>
            <a:endParaRPr sz="3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32273" y="8059862"/>
            <a:ext cx="52127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i="1" spc="-145" dirty="0">
                <a:solidFill>
                  <a:srgbClr val="242153"/>
                </a:solidFill>
                <a:latin typeface="Arial"/>
                <a:cs typeface="Arial"/>
              </a:rPr>
              <a:t>до </a:t>
            </a:r>
            <a:r>
              <a:rPr sz="6400" spc="515" dirty="0">
                <a:solidFill>
                  <a:srgbClr val="242153"/>
                </a:solidFill>
                <a:latin typeface="Arial"/>
                <a:cs typeface="Arial"/>
              </a:rPr>
              <a:t>6</a:t>
            </a:r>
            <a:r>
              <a:rPr sz="6400" spc="350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6400" b="1" i="1" spc="-70" dirty="0">
                <a:solidFill>
                  <a:srgbClr val="242153"/>
                </a:solidFill>
                <a:latin typeface="Arial"/>
                <a:cs typeface="Arial"/>
              </a:rPr>
              <a:t>млн</a:t>
            </a:r>
            <a:r>
              <a:rPr sz="6400" spc="-70" dirty="0">
                <a:solidFill>
                  <a:srgbClr val="242153"/>
                </a:solidFill>
                <a:latin typeface="Arial"/>
                <a:cs typeface="Arial"/>
              </a:rPr>
              <a:t>.</a:t>
            </a:r>
            <a:r>
              <a:rPr sz="6400" b="1" i="1" spc="-70" dirty="0">
                <a:solidFill>
                  <a:srgbClr val="242153"/>
                </a:solidFill>
                <a:latin typeface="Arial"/>
                <a:cs typeface="Arial"/>
              </a:rPr>
              <a:t>руб</a:t>
            </a:r>
            <a:endParaRPr sz="6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88" y="2158582"/>
            <a:ext cx="6074393" cy="596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05504" y="1292047"/>
            <a:ext cx="9709150" cy="780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9925">
              <a:lnSpc>
                <a:spcPct val="100299"/>
              </a:lnSpc>
              <a:spcBef>
                <a:spcPts val="105"/>
              </a:spcBef>
            </a:pPr>
            <a:r>
              <a:rPr sz="5650" spc="-570" dirty="0">
                <a:solidFill>
                  <a:srgbClr val="FDF9DE"/>
                </a:solidFill>
                <a:latin typeface="Arial Black"/>
                <a:cs typeface="Arial Black"/>
              </a:rPr>
              <a:t>За </a:t>
            </a:r>
            <a:r>
              <a:rPr sz="5650" spc="-525" dirty="0">
                <a:solidFill>
                  <a:srgbClr val="FDF9DE"/>
                </a:solidFill>
                <a:latin typeface="Arial Black"/>
                <a:cs typeface="Arial Black"/>
              </a:rPr>
              <a:t>последние </a:t>
            </a:r>
            <a:r>
              <a:rPr sz="5650" spc="470" dirty="0">
                <a:solidFill>
                  <a:srgbClr val="FDF9DE"/>
                </a:solidFill>
                <a:latin typeface="Arial"/>
                <a:cs typeface="Arial"/>
              </a:rPr>
              <a:t>6 </a:t>
            </a:r>
            <a:r>
              <a:rPr sz="5650" spc="-500" dirty="0">
                <a:solidFill>
                  <a:srgbClr val="FDF9DE"/>
                </a:solidFill>
                <a:latin typeface="Arial Black"/>
                <a:cs typeface="Arial Black"/>
              </a:rPr>
              <a:t>лет </a:t>
            </a:r>
            <a:r>
              <a:rPr sz="5650" spc="-210" dirty="0">
                <a:solidFill>
                  <a:srgbClr val="FDF9DE"/>
                </a:solidFill>
                <a:latin typeface="Arial Black"/>
                <a:cs typeface="Arial Black"/>
              </a:rPr>
              <a:t>в  </a:t>
            </a:r>
            <a:r>
              <a:rPr sz="5650" spc="-425" dirty="0">
                <a:solidFill>
                  <a:srgbClr val="FDF9DE"/>
                </a:solidFill>
                <a:latin typeface="Arial Black"/>
                <a:cs typeface="Arial Black"/>
              </a:rPr>
              <a:t>данной </a:t>
            </a:r>
            <a:r>
              <a:rPr sz="5650" spc="-420" dirty="0">
                <a:solidFill>
                  <a:srgbClr val="FDF9DE"/>
                </a:solidFill>
                <a:latin typeface="Arial Black"/>
                <a:cs typeface="Arial Black"/>
              </a:rPr>
              <a:t>программе </a:t>
            </a:r>
            <a:r>
              <a:rPr sz="5650" spc="-580" dirty="0">
                <a:solidFill>
                  <a:srgbClr val="FDF9DE"/>
                </a:solidFill>
                <a:latin typeface="Arial Black"/>
                <a:cs typeface="Arial Black"/>
              </a:rPr>
              <a:t>стали  </a:t>
            </a:r>
            <a:r>
              <a:rPr sz="5650" spc="-420" dirty="0">
                <a:solidFill>
                  <a:srgbClr val="FDF9DE"/>
                </a:solidFill>
                <a:latin typeface="Arial Black"/>
                <a:cs typeface="Arial Black"/>
              </a:rPr>
              <a:t>победителями </a:t>
            </a:r>
            <a:r>
              <a:rPr sz="5650" spc="-560" dirty="0">
                <a:solidFill>
                  <a:srgbClr val="FDF9DE"/>
                </a:solidFill>
                <a:latin typeface="Arial Black"/>
                <a:cs typeface="Arial Black"/>
              </a:rPr>
              <a:t>конкурса  </a:t>
            </a:r>
            <a:r>
              <a:rPr sz="5650" spc="250" dirty="0">
                <a:solidFill>
                  <a:srgbClr val="FDF9DE"/>
                </a:solidFill>
                <a:latin typeface="Arial"/>
                <a:cs typeface="Arial"/>
              </a:rPr>
              <a:t>79</a:t>
            </a:r>
            <a:r>
              <a:rPr sz="5650" spc="125" dirty="0">
                <a:solidFill>
                  <a:srgbClr val="FDF9DE"/>
                </a:solidFill>
                <a:latin typeface="Arial"/>
                <a:cs typeface="Arial"/>
              </a:rPr>
              <a:t> </a:t>
            </a:r>
            <a:r>
              <a:rPr sz="5650" spc="-560" dirty="0">
                <a:solidFill>
                  <a:srgbClr val="FDF9DE"/>
                </a:solidFill>
                <a:latin typeface="Arial Black"/>
                <a:cs typeface="Arial Black"/>
              </a:rPr>
              <a:t>молодых</a:t>
            </a:r>
            <a:endParaRPr sz="56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650" spc="-409" dirty="0">
                <a:solidFill>
                  <a:srgbClr val="FDF9DE"/>
                </a:solidFill>
                <a:latin typeface="Arial Black"/>
                <a:cs typeface="Arial Black"/>
              </a:rPr>
              <a:t>предпринимателя </a:t>
            </a:r>
            <a:r>
              <a:rPr sz="5650" spc="-390" dirty="0">
                <a:solidFill>
                  <a:srgbClr val="FDF9DE"/>
                </a:solidFill>
                <a:latin typeface="Arial Black"/>
                <a:cs typeface="Arial Black"/>
              </a:rPr>
              <a:t>до</a:t>
            </a:r>
            <a:r>
              <a:rPr sz="5650" spc="25" dirty="0">
                <a:solidFill>
                  <a:srgbClr val="FDF9DE"/>
                </a:solidFill>
                <a:latin typeface="Arial Black"/>
                <a:cs typeface="Arial Black"/>
              </a:rPr>
              <a:t> </a:t>
            </a:r>
            <a:r>
              <a:rPr sz="5650" spc="415" dirty="0">
                <a:solidFill>
                  <a:srgbClr val="FDF9DE"/>
                </a:solidFill>
                <a:latin typeface="Arial"/>
                <a:cs typeface="Arial"/>
              </a:rPr>
              <a:t>35</a:t>
            </a:r>
            <a:endParaRPr sz="5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650" spc="-500" dirty="0">
                <a:solidFill>
                  <a:srgbClr val="FDF9DE"/>
                </a:solidFill>
                <a:latin typeface="Arial Black"/>
                <a:cs typeface="Arial Black"/>
              </a:rPr>
              <a:t>лет</a:t>
            </a:r>
            <a:endParaRPr sz="5650">
              <a:latin typeface="Arial Black"/>
              <a:cs typeface="Arial Black"/>
            </a:endParaRPr>
          </a:p>
          <a:p>
            <a:pPr marL="12700" marR="5080">
              <a:lnSpc>
                <a:spcPct val="100299"/>
              </a:lnSpc>
              <a:spcBef>
                <a:spcPts val="6805"/>
              </a:spcBef>
            </a:pPr>
            <a:r>
              <a:rPr sz="5650" spc="229" dirty="0">
                <a:solidFill>
                  <a:srgbClr val="FDF9DE"/>
                </a:solidFill>
                <a:latin typeface="Arial"/>
                <a:cs typeface="Arial"/>
              </a:rPr>
              <a:t>50% </a:t>
            </a:r>
            <a:r>
              <a:rPr sz="5650" spc="-254" dirty="0">
                <a:solidFill>
                  <a:srgbClr val="FDF9DE"/>
                </a:solidFill>
                <a:latin typeface="Arial Black"/>
                <a:cs typeface="Arial Black"/>
              </a:rPr>
              <a:t>от </a:t>
            </a:r>
            <a:r>
              <a:rPr sz="5650" spc="-385" dirty="0">
                <a:solidFill>
                  <a:srgbClr val="FDF9DE"/>
                </a:solidFill>
                <a:latin typeface="Arial Black"/>
                <a:cs typeface="Arial Black"/>
              </a:rPr>
              <a:t>общего </a:t>
            </a:r>
            <a:r>
              <a:rPr sz="5650" spc="-490" dirty="0">
                <a:solidFill>
                  <a:srgbClr val="FDF9DE"/>
                </a:solidFill>
                <a:latin typeface="Arial Black"/>
                <a:cs typeface="Arial Black"/>
              </a:rPr>
              <a:t>количества  </a:t>
            </a:r>
            <a:r>
              <a:rPr sz="5650" spc="-430" dirty="0">
                <a:solidFill>
                  <a:srgbClr val="FDF9DE"/>
                </a:solidFill>
                <a:latin typeface="Arial Black"/>
                <a:cs typeface="Arial Black"/>
              </a:rPr>
              <a:t>победителей</a:t>
            </a:r>
            <a:endParaRPr sz="56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B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5899" y="227282"/>
            <a:ext cx="6201410" cy="265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0"/>
              </a:spcBef>
            </a:pPr>
            <a:r>
              <a:rPr sz="8600" spc="-500" dirty="0"/>
              <a:t>Ж</a:t>
            </a:r>
            <a:r>
              <a:rPr sz="8600" spc="-45" dirty="0"/>
              <a:t>и</a:t>
            </a:r>
            <a:r>
              <a:rPr sz="8600" spc="-50" dirty="0"/>
              <a:t>л</a:t>
            </a:r>
            <a:r>
              <a:rPr sz="8600" spc="-45" dirty="0"/>
              <a:t>и</a:t>
            </a:r>
            <a:r>
              <a:rPr sz="8600" spc="-100" dirty="0"/>
              <a:t>щ</a:t>
            </a:r>
            <a:r>
              <a:rPr sz="8600" spc="114" dirty="0"/>
              <a:t>н</a:t>
            </a:r>
            <a:r>
              <a:rPr sz="8600" spc="-420" dirty="0"/>
              <a:t>ы</a:t>
            </a:r>
            <a:r>
              <a:rPr sz="8600" spc="-30" dirty="0"/>
              <a:t>й </a:t>
            </a:r>
            <a:r>
              <a:rPr sz="8600" i="1" spc="-20" dirty="0"/>
              <a:t> </a:t>
            </a:r>
            <a:r>
              <a:rPr sz="8600" i="1" spc="-25" dirty="0"/>
              <a:t>ответ</a:t>
            </a:r>
            <a:endParaRPr sz="8600"/>
          </a:p>
        </p:txBody>
      </p:sp>
      <p:sp>
        <p:nvSpPr>
          <p:cNvPr id="4" name="object 4"/>
          <p:cNvSpPr txBox="1"/>
          <p:nvPr/>
        </p:nvSpPr>
        <p:spPr>
          <a:xfrm>
            <a:off x="675899" y="3783956"/>
            <a:ext cx="8633460" cy="560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  <a:buFont typeface="Arial"/>
              <a:buChar char="-"/>
              <a:tabLst>
                <a:tab pos="361315" algn="l"/>
              </a:tabLst>
            </a:pPr>
            <a:r>
              <a:rPr sz="3100" spc="-270" dirty="0">
                <a:solidFill>
                  <a:srgbClr val="242153"/>
                </a:solidFill>
                <a:latin typeface="Arial Black"/>
                <a:cs typeface="Arial Black"/>
              </a:rPr>
              <a:t>Предоставление </a:t>
            </a:r>
            <a:r>
              <a:rPr sz="3100" spc="-310" dirty="0">
                <a:solidFill>
                  <a:srgbClr val="242153"/>
                </a:solidFill>
                <a:latin typeface="Arial Black"/>
                <a:cs typeface="Arial Black"/>
              </a:rPr>
              <a:t>субсидий </a:t>
            </a:r>
            <a:r>
              <a:rPr sz="3100" spc="-290" dirty="0">
                <a:solidFill>
                  <a:srgbClr val="242153"/>
                </a:solidFill>
                <a:latin typeface="Arial Black"/>
                <a:cs typeface="Arial Black"/>
              </a:rPr>
              <a:t>для </a:t>
            </a:r>
            <a:r>
              <a:rPr sz="3100" spc="-250" dirty="0">
                <a:solidFill>
                  <a:srgbClr val="242153"/>
                </a:solidFill>
                <a:latin typeface="Arial Black"/>
                <a:cs typeface="Arial Black"/>
              </a:rPr>
              <a:t>улучшения  </a:t>
            </a:r>
            <a:r>
              <a:rPr sz="3100" spc="-320" dirty="0">
                <a:solidFill>
                  <a:srgbClr val="242153"/>
                </a:solidFill>
                <a:latin typeface="Arial Black"/>
                <a:cs typeface="Arial Black"/>
              </a:rPr>
              <a:t>жилищных </a:t>
            </a:r>
            <a:r>
              <a:rPr sz="3100" spc="-285" dirty="0">
                <a:solidFill>
                  <a:srgbClr val="242153"/>
                </a:solidFill>
                <a:latin typeface="Arial Black"/>
                <a:cs typeface="Arial Black"/>
              </a:rPr>
              <a:t>условий </a:t>
            </a:r>
            <a:r>
              <a:rPr sz="3100" spc="-300" dirty="0">
                <a:solidFill>
                  <a:srgbClr val="242153"/>
                </a:solidFill>
                <a:latin typeface="Arial Black"/>
                <a:cs typeface="Arial Black"/>
              </a:rPr>
              <a:t>специалистам </a:t>
            </a:r>
            <a:r>
              <a:rPr sz="3100" spc="-360" dirty="0">
                <a:solidFill>
                  <a:srgbClr val="242153"/>
                </a:solidFill>
                <a:latin typeface="Arial Black"/>
                <a:cs typeface="Arial Black"/>
              </a:rPr>
              <a:t>АПК </a:t>
            </a:r>
            <a:r>
              <a:rPr sz="3100" spc="770" dirty="0">
                <a:solidFill>
                  <a:srgbClr val="242153"/>
                </a:solidFill>
                <a:latin typeface="Arial"/>
                <a:cs typeface="Arial"/>
              </a:rPr>
              <a:t>-  </a:t>
            </a:r>
            <a:r>
              <a:rPr sz="3100" spc="35" dirty="0">
                <a:solidFill>
                  <a:srgbClr val="242153"/>
                </a:solidFill>
                <a:latin typeface="Arial"/>
                <a:cs typeface="Arial"/>
              </a:rPr>
              <a:t>70% </a:t>
            </a:r>
            <a:r>
              <a:rPr sz="3100" spc="-275" dirty="0">
                <a:solidFill>
                  <a:srgbClr val="242153"/>
                </a:solidFill>
                <a:latin typeface="Arial Black"/>
                <a:cs typeface="Arial Black"/>
              </a:rPr>
              <a:t>бюджет</a:t>
            </a:r>
            <a:r>
              <a:rPr sz="3100" spc="-275" dirty="0">
                <a:solidFill>
                  <a:srgbClr val="242153"/>
                </a:solidFill>
                <a:latin typeface="Arial"/>
                <a:cs typeface="Arial"/>
              </a:rPr>
              <a:t>, </a:t>
            </a:r>
            <a:r>
              <a:rPr sz="3100" spc="80" dirty="0">
                <a:solidFill>
                  <a:srgbClr val="242153"/>
                </a:solidFill>
                <a:latin typeface="Arial"/>
                <a:cs typeface="Arial"/>
              </a:rPr>
              <a:t>30%</a:t>
            </a:r>
            <a:r>
              <a:rPr sz="3100" spc="-145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100" spc="-265" dirty="0">
                <a:solidFill>
                  <a:srgbClr val="242153"/>
                </a:solidFill>
                <a:latin typeface="Arial Black"/>
                <a:cs typeface="Arial Black"/>
              </a:rPr>
              <a:t>свои</a:t>
            </a:r>
            <a:endParaRPr sz="3100">
              <a:latin typeface="Arial Black"/>
              <a:cs typeface="Arial Black"/>
            </a:endParaRPr>
          </a:p>
          <a:p>
            <a:pPr marL="12700" marR="1420495">
              <a:lnSpc>
                <a:spcPct val="107300"/>
              </a:lnSpc>
              <a:spcBef>
                <a:spcPts val="3990"/>
              </a:spcBef>
              <a:buFont typeface="Arial"/>
              <a:buChar char="-"/>
              <a:tabLst>
                <a:tab pos="361315" algn="l"/>
              </a:tabLst>
            </a:pPr>
            <a:r>
              <a:rPr sz="3100" spc="-270" dirty="0">
                <a:solidFill>
                  <a:srgbClr val="242153"/>
                </a:solidFill>
                <a:latin typeface="Arial Black"/>
                <a:cs typeface="Arial Black"/>
              </a:rPr>
              <a:t>Предоставление </a:t>
            </a:r>
            <a:r>
              <a:rPr sz="3100" spc="-254" dirty="0">
                <a:solidFill>
                  <a:srgbClr val="242153"/>
                </a:solidFill>
                <a:latin typeface="Arial Black"/>
                <a:cs typeface="Arial Black"/>
              </a:rPr>
              <a:t>льготных  </a:t>
            </a:r>
            <a:r>
              <a:rPr sz="3100" spc="-245" dirty="0">
                <a:solidFill>
                  <a:srgbClr val="242153"/>
                </a:solidFill>
                <a:latin typeface="Arial Black"/>
                <a:cs typeface="Arial Black"/>
              </a:rPr>
              <a:t>потребительских </a:t>
            </a:r>
            <a:r>
              <a:rPr sz="3100" spc="-204" dirty="0">
                <a:solidFill>
                  <a:srgbClr val="242153"/>
                </a:solidFill>
                <a:latin typeface="Arial Black"/>
                <a:cs typeface="Arial Black"/>
              </a:rPr>
              <a:t>кредитов </a:t>
            </a:r>
            <a:r>
              <a:rPr sz="3100" spc="-275" dirty="0">
                <a:solidFill>
                  <a:srgbClr val="242153"/>
                </a:solidFill>
                <a:latin typeface="Arial Black"/>
                <a:cs typeface="Arial Black"/>
              </a:rPr>
              <a:t>на цели  </a:t>
            </a:r>
            <a:r>
              <a:rPr sz="3100" spc="-210" dirty="0">
                <a:solidFill>
                  <a:srgbClr val="242153"/>
                </a:solidFill>
                <a:latin typeface="Arial Black"/>
                <a:cs typeface="Arial Black"/>
              </a:rPr>
              <a:t>повышения </a:t>
            </a:r>
            <a:r>
              <a:rPr sz="3100" spc="-200" dirty="0">
                <a:solidFill>
                  <a:srgbClr val="242153"/>
                </a:solidFill>
                <a:latin typeface="Arial Black"/>
                <a:cs typeface="Arial Black"/>
              </a:rPr>
              <a:t>уровня </a:t>
            </a:r>
            <a:r>
              <a:rPr sz="3100" spc="-265" dirty="0">
                <a:solidFill>
                  <a:srgbClr val="242153"/>
                </a:solidFill>
                <a:latin typeface="Arial Black"/>
                <a:cs typeface="Arial Black"/>
              </a:rPr>
              <a:t>благоустройства  </a:t>
            </a:r>
            <a:r>
              <a:rPr sz="3100" spc="-245" dirty="0">
                <a:solidFill>
                  <a:srgbClr val="242153"/>
                </a:solidFill>
                <a:latin typeface="Arial Black"/>
                <a:cs typeface="Arial Black"/>
              </a:rPr>
              <a:t>домовладений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42153"/>
              </a:buClr>
              <a:buFont typeface="Arial"/>
              <a:buChar char="-"/>
            </a:pPr>
            <a:endParaRPr sz="3000">
              <a:latin typeface="Arial Black"/>
              <a:cs typeface="Arial Black"/>
            </a:endParaRPr>
          </a:p>
          <a:p>
            <a:pPr marL="360680" indent="-348615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361315" algn="l"/>
              </a:tabLst>
            </a:pPr>
            <a:r>
              <a:rPr sz="3100" spc="-204" dirty="0">
                <a:solidFill>
                  <a:srgbClr val="242153"/>
                </a:solidFill>
                <a:latin typeface="Arial Black"/>
                <a:cs typeface="Arial Black"/>
              </a:rPr>
              <a:t>Льготная </a:t>
            </a:r>
            <a:r>
              <a:rPr sz="3100" spc="-355" dirty="0">
                <a:solidFill>
                  <a:srgbClr val="242153"/>
                </a:solidFill>
                <a:latin typeface="Arial Black"/>
                <a:cs typeface="Arial Black"/>
              </a:rPr>
              <a:t>сельская </a:t>
            </a:r>
            <a:r>
              <a:rPr sz="3100" spc="-225" dirty="0">
                <a:solidFill>
                  <a:srgbClr val="242153"/>
                </a:solidFill>
                <a:latin typeface="Arial Black"/>
                <a:cs typeface="Arial Black"/>
              </a:rPr>
              <a:t>ипотека</a:t>
            </a:r>
            <a:r>
              <a:rPr sz="3100" spc="-425" dirty="0">
                <a:solidFill>
                  <a:srgbClr val="242153"/>
                </a:solidFill>
                <a:latin typeface="Arial Black"/>
                <a:cs typeface="Arial Black"/>
              </a:rPr>
              <a:t> </a:t>
            </a:r>
            <a:r>
              <a:rPr sz="3100" spc="770" dirty="0">
                <a:solidFill>
                  <a:srgbClr val="242153"/>
                </a:solidFill>
                <a:latin typeface="Arial"/>
                <a:cs typeface="Arial"/>
              </a:rPr>
              <a:t>-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3100" spc="-140" dirty="0">
                <a:solidFill>
                  <a:srgbClr val="242153"/>
                </a:solidFill>
                <a:latin typeface="Arial Black"/>
                <a:cs typeface="Arial Black"/>
              </a:rPr>
              <a:t>от </a:t>
            </a:r>
            <a:r>
              <a:rPr sz="3100" spc="-75" dirty="0">
                <a:solidFill>
                  <a:srgbClr val="242153"/>
                </a:solidFill>
                <a:latin typeface="Arial"/>
                <a:cs typeface="Arial"/>
              </a:rPr>
              <a:t>1.9 </a:t>
            </a:r>
            <a:r>
              <a:rPr sz="3100" spc="-225" dirty="0">
                <a:solidFill>
                  <a:srgbClr val="242153"/>
                </a:solidFill>
                <a:latin typeface="Arial"/>
                <a:cs typeface="Arial"/>
              </a:rPr>
              <a:t>% </a:t>
            </a:r>
            <a:r>
              <a:rPr sz="3100" spc="-215" dirty="0">
                <a:solidFill>
                  <a:srgbClr val="242153"/>
                </a:solidFill>
                <a:latin typeface="Arial Black"/>
                <a:cs typeface="Arial Black"/>
              </a:rPr>
              <a:t>до </a:t>
            </a:r>
            <a:r>
              <a:rPr sz="3100" spc="160" dirty="0">
                <a:solidFill>
                  <a:srgbClr val="242153"/>
                </a:solidFill>
                <a:latin typeface="Arial"/>
                <a:cs typeface="Arial"/>
              </a:rPr>
              <a:t>3 </a:t>
            </a:r>
            <a:r>
              <a:rPr sz="3100" spc="-225" dirty="0">
                <a:solidFill>
                  <a:srgbClr val="242153"/>
                </a:solidFill>
                <a:latin typeface="Arial"/>
                <a:cs typeface="Arial"/>
              </a:rPr>
              <a:t>%</a:t>
            </a:r>
            <a:r>
              <a:rPr sz="3100" spc="-70" dirty="0">
                <a:solidFill>
                  <a:srgbClr val="242153"/>
                </a:solidFill>
                <a:latin typeface="Arial"/>
                <a:cs typeface="Arial"/>
              </a:rPr>
              <a:t> </a:t>
            </a:r>
            <a:r>
              <a:rPr sz="3100" spc="-254" dirty="0">
                <a:solidFill>
                  <a:srgbClr val="242153"/>
                </a:solidFill>
                <a:latin typeface="Arial Black"/>
                <a:cs typeface="Arial Black"/>
              </a:rPr>
              <a:t>годовых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52262" y="2110162"/>
            <a:ext cx="7483740" cy="6065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251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АГРАРНАЯ СТИПЕНДИЯ ДО 7 000 РУБЛЕЙ</vt:lpstr>
      <vt:lpstr>В 2020 году  22 студента  получили</vt:lpstr>
      <vt:lpstr>СОДЕЙСТВИЕ ЗАНЯТОСТИ  СЕЛЬСКОГО НАСЕЛЕНИЯ</vt:lpstr>
      <vt:lpstr>ЕСЛИ ТЫ МОЛОДОЙ  СПЕЦИАЛИСТ В СФЕРЕ АПК</vt:lpstr>
      <vt:lpstr>Слайд 6</vt:lpstr>
      <vt:lpstr>ПОДДЕРЖКА РАЗВИТИЯ БИЗНЕСА  В СФЕРЕ С/Х</vt:lpstr>
      <vt:lpstr>Слайд 8</vt:lpstr>
      <vt:lpstr>Жилищный  ответ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МОЛОДЫХ В СФЕРЕ СЕЛЬСКОГО ХОЗЯЙСТВА</dc:title>
  <dc:creator>Сергей</dc:creator>
  <cp:keywords>DAEVuh9zqyU,BADR8s9PmC4</cp:keywords>
  <cp:lastModifiedBy>Сергей Езикеев</cp:lastModifiedBy>
  <cp:revision>1</cp:revision>
  <dcterms:created xsi:type="dcterms:W3CDTF">2021-02-12T06:19:48Z</dcterms:created>
  <dcterms:modified xsi:type="dcterms:W3CDTF">2021-03-12T06:15:02Z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2021-02-11T00:00:00Z</vt:filetime>
  </property>
  <property fmtid="{D5CDD505-2E9C-101B-9397-08002B2CF9AE}" pid="3" name="Creator">
    <vt:lpwstr>Canva</vt:lpwstr>
  </property>
  <property fmtid="{D5CDD505-2E9C-101B-9397-08002B2CF9AE}" pid="4" name="LastSaved">
    <vt:filetime>2021-02-12T00:00:00Z</vt:filetime>
  </property>
</Properties>
</file>